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0"/>
  </p:notesMasterIdLst>
  <p:sldIdLst>
    <p:sldId id="263" r:id="rId2"/>
    <p:sldId id="264" r:id="rId3"/>
    <p:sldId id="265" r:id="rId4"/>
    <p:sldId id="267" r:id="rId5"/>
    <p:sldId id="268" r:id="rId6"/>
    <p:sldId id="269" r:id="rId7"/>
    <p:sldId id="270" r:id="rId8"/>
    <p:sldId id="271" r:id="rId9"/>
    <p:sldId id="272" r:id="rId10"/>
    <p:sldId id="273" r:id="rId11"/>
    <p:sldId id="305" r:id="rId12"/>
    <p:sldId id="274" r:id="rId13"/>
    <p:sldId id="285" r:id="rId14"/>
    <p:sldId id="284" r:id="rId15"/>
    <p:sldId id="275" r:id="rId16"/>
    <p:sldId id="286" r:id="rId17"/>
    <p:sldId id="280" r:id="rId18"/>
    <p:sldId id="281" r:id="rId19"/>
    <p:sldId id="304" r:id="rId20"/>
    <p:sldId id="282" r:id="rId21"/>
    <p:sldId id="287" r:id="rId22"/>
    <p:sldId id="306" r:id="rId23"/>
    <p:sldId id="288" r:id="rId24"/>
    <p:sldId id="289" r:id="rId25"/>
    <p:sldId id="290" r:id="rId26"/>
    <p:sldId id="291" r:id="rId27"/>
    <p:sldId id="307" r:id="rId28"/>
    <p:sldId id="292" r:id="rId29"/>
    <p:sldId id="293" r:id="rId30"/>
    <p:sldId id="294" r:id="rId31"/>
    <p:sldId id="295" r:id="rId32"/>
    <p:sldId id="296" r:id="rId33"/>
    <p:sldId id="297" r:id="rId34"/>
    <p:sldId id="298" r:id="rId35"/>
    <p:sldId id="299" r:id="rId36"/>
    <p:sldId id="300" r:id="rId37"/>
    <p:sldId id="301" r:id="rId38"/>
    <p:sldId id="302" r:id="rId39"/>
    <p:sldId id="303" r:id="rId40"/>
    <p:sldId id="308" r:id="rId41"/>
    <p:sldId id="309" r:id="rId42"/>
    <p:sldId id="310" r:id="rId43"/>
    <p:sldId id="311" r:id="rId44"/>
    <p:sldId id="313" r:id="rId45"/>
    <p:sldId id="315" r:id="rId46"/>
    <p:sldId id="312" r:id="rId47"/>
    <p:sldId id="314" r:id="rId48"/>
    <p:sldId id="283" r:id="rId49"/>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46C0A"/>
    <a:srgbClr val="E6837E"/>
    <a:srgbClr val="EFBB47"/>
    <a:srgbClr val="FFD54F"/>
    <a:srgbClr val="0085B4"/>
    <a:srgbClr val="E0645E"/>
    <a:srgbClr val="DA7624"/>
    <a:srgbClr val="F60000"/>
    <a:srgbClr val="9BBA72"/>
    <a:srgbClr val="FFCD2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16D9F66E-5EB9-4882-86FB-DCBF35E3C3E4}" styleName="Styl pośredni 4 — Ak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500" autoAdjust="0"/>
    <p:restoredTop sz="94660"/>
  </p:normalViewPr>
  <p:slideViewPr>
    <p:cSldViewPr>
      <p:cViewPr>
        <p:scale>
          <a:sx n="90" d="100"/>
          <a:sy n="90" d="100"/>
        </p:scale>
        <p:origin x="-942" y="-108"/>
      </p:cViewPr>
      <p:guideLst>
        <p:guide orient="horz" pos="1563"/>
        <p:guide pos="612"/>
        <p:guide pos="2993"/>
        <p:guide pos="5205"/>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A9193C-91BE-4D2E-8FAC-24D0507A1FE0}" type="datetimeFigureOut">
              <a:rPr lang="pl-PL" smtClean="0"/>
              <a:pPr/>
              <a:t>2018-11-19</a:t>
            </a:fld>
            <a:endParaRPr lang="pl-PL"/>
          </a:p>
        </p:txBody>
      </p:sp>
      <p:sp>
        <p:nvSpPr>
          <p:cNvPr id="4" name="Symbol zastępczy obrazu slajd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9FCBEB-9D1A-4C44-B3DB-5F335D71A12B}" type="slidenum">
              <a:rPr lang="pl-PL" smtClean="0"/>
              <a:pPr/>
              <a:t>‹#›</a:t>
            </a:fld>
            <a:endParaRPr lang="pl-PL"/>
          </a:p>
        </p:txBody>
      </p:sp>
    </p:spTree>
    <p:extLst>
      <p:ext uri="{BB962C8B-B14F-4D97-AF65-F5344CB8AC3E}">
        <p14:creationId xmlns:p14="http://schemas.microsoft.com/office/powerpoint/2010/main" xmlns="" val="1087610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F72FB74C-0E9A-47D7-A8BD-E03E11AB75DE}" type="datetime1">
              <a:rPr lang="pl-PL" altLang="zh-CN" smtClean="0"/>
              <a:pPr/>
              <a:t>2018-11-19</a:t>
            </a:fld>
            <a:endParaRPr lang="zh-CN" altLang="en-US"/>
          </a:p>
        </p:txBody>
      </p:sp>
      <p:sp>
        <p:nvSpPr>
          <p:cNvPr id="5" name="页脚占位符 4"/>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6" name="灯片编号占位符 5"/>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3189392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62C274A-DBB5-4EEA-BC19-411FED59E1E4}" type="datetime1">
              <a:rPr lang="pl-PL" altLang="zh-CN" smtClean="0"/>
              <a:pPr/>
              <a:t>2018-11-19</a:t>
            </a:fld>
            <a:endParaRPr lang="zh-CN" altLang="en-US"/>
          </a:p>
        </p:txBody>
      </p:sp>
      <p:sp>
        <p:nvSpPr>
          <p:cNvPr id="5" name="页脚占位符 4"/>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6" name="灯片编号占位符 5"/>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4250172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781"/>
            <a:ext cx="2057400" cy="329088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54781"/>
            <a:ext cx="6019800" cy="329088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2363018-2DD8-47D9-99A2-67335D8C608D}" type="datetime1">
              <a:rPr lang="pl-PL" altLang="zh-CN" smtClean="0"/>
              <a:pPr/>
              <a:t>2018-11-19</a:t>
            </a:fld>
            <a:endParaRPr lang="zh-CN" altLang="en-US"/>
          </a:p>
        </p:txBody>
      </p:sp>
      <p:sp>
        <p:nvSpPr>
          <p:cNvPr id="5" name="页脚占位符 4"/>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6" name="灯片编号占位符 5"/>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113286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ED1660E-DE3D-40C7-BC2B-DBBB51B01219}" type="datetime1">
              <a:rPr lang="pl-PL" altLang="zh-CN" smtClean="0"/>
              <a:pPr/>
              <a:t>2018-11-19</a:t>
            </a:fld>
            <a:endParaRPr lang="zh-CN" altLang="en-US"/>
          </a:p>
        </p:txBody>
      </p:sp>
      <p:sp>
        <p:nvSpPr>
          <p:cNvPr id="5" name="页脚占位符 4"/>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6" name="灯片编号占位符 5"/>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1859755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84B26D31-5993-422C-A3C1-BD65D301AD69}" type="datetime1">
              <a:rPr lang="pl-PL" altLang="zh-CN" smtClean="0"/>
              <a:pPr/>
              <a:t>2018-11-19</a:t>
            </a:fld>
            <a:endParaRPr lang="zh-CN" altLang="en-US"/>
          </a:p>
        </p:txBody>
      </p:sp>
      <p:sp>
        <p:nvSpPr>
          <p:cNvPr id="5" name="页脚占位符 4"/>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6" name="灯片编号占位符 5"/>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16486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129C93DA-78D3-463A-BFAB-E4F2A859F57C}" type="datetime1">
              <a:rPr lang="pl-PL" altLang="zh-CN" smtClean="0"/>
              <a:pPr/>
              <a:t>2018-11-19</a:t>
            </a:fld>
            <a:endParaRPr lang="zh-CN" altLang="en-US"/>
          </a:p>
        </p:txBody>
      </p:sp>
      <p:sp>
        <p:nvSpPr>
          <p:cNvPr id="6" name="页脚占位符 5"/>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7" name="灯片编号占位符 6"/>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2583060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5979"/>
            <a:ext cx="8229600" cy="85725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CE87B99-2669-4530-89A8-F325FDD360ED}" type="datetime1">
              <a:rPr lang="pl-PL" altLang="zh-CN" smtClean="0"/>
              <a:pPr/>
              <a:t>2018-11-19</a:t>
            </a:fld>
            <a:endParaRPr lang="zh-CN" altLang="en-US"/>
          </a:p>
        </p:txBody>
      </p:sp>
      <p:sp>
        <p:nvSpPr>
          <p:cNvPr id="8" name="页脚占位符 7"/>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9" name="灯片编号占位符 8"/>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2646980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FF07E2F3-D1D0-4BA6-B1FC-40038A605B95}" type="datetime1">
              <a:rPr lang="pl-PL" altLang="zh-CN" smtClean="0"/>
              <a:pPr/>
              <a:t>2018-11-19</a:t>
            </a:fld>
            <a:endParaRPr lang="zh-CN" altLang="en-US"/>
          </a:p>
        </p:txBody>
      </p:sp>
      <p:sp>
        <p:nvSpPr>
          <p:cNvPr id="4" name="页脚占位符 3"/>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5" name="灯片编号占位符 4"/>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423661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35BC121-4B3C-4E59-9C87-CEC5AC2CECF8}" type="datetime1">
              <a:rPr lang="pl-PL" altLang="zh-CN" smtClean="0"/>
              <a:pPr/>
              <a:t>2018-11-19</a:t>
            </a:fld>
            <a:endParaRPr lang="zh-CN" altLang="en-US"/>
          </a:p>
        </p:txBody>
      </p:sp>
      <p:sp>
        <p:nvSpPr>
          <p:cNvPr id="3" name="页脚占位符 2"/>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4" name="灯片编号占位符 3"/>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4038926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D74BDA8-0B36-4990-9908-82663AF3DD1D}" type="datetime1">
              <a:rPr lang="pl-PL" altLang="zh-CN" smtClean="0"/>
              <a:pPr/>
              <a:t>2018-11-19</a:t>
            </a:fld>
            <a:endParaRPr lang="zh-CN" altLang="en-US"/>
          </a:p>
        </p:txBody>
      </p:sp>
      <p:sp>
        <p:nvSpPr>
          <p:cNvPr id="6" name="页脚占位符 5"/>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7" name="灯片编号占位符 6"/>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1622056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1EE60026-AC40-4363-A465-D68359E80AC1}" type="datetime1">
              <a:rPr lang="pl-PL" altLang="zh-CN" smtClean="0"/>
              <a:pPr/>
              <a:t>2018-11-19</a:t>
            </a:fld>
            <a:endParaRPr lang="zh-CN" altLang="en-US"/>
          </a:p>
        </p:txBody>
      </p:sp>
      <p:sp>
        <p:nvSpPr>
          <p:cNvPr id="6" name="页脚占位符 5"/>
          <p:cNvSpPr>
            <a:spLocks noGrp="1"/>
          </p:cNvSpPr>
          <p:nvPr>
            <p:ph type="ftr" sz="quarter" idx="11"/>
          </p:nvPr>
        </p:nvSpPr>
        <p:spPr/>
        <p:txBody>
          <a:bodyPr/>
          <a:lstStyle/>
          <a:p>
            <a:r>
              <a:rPr lang="pl-PL" altLang="zh-CN" smtClean="0"/>
              <a:t>Kuratorium Oświaty w Poznaniu Delegatura w Lesznie</a:t>
            </a:r>
            <a:endParaRPr lang="zh-CN" altLang="en-US"/>
          </a:p>
        </p:txBody>
      </p:sp>
      <p:sp>
        <p:nvSpPr>
          <p:cNvPr id="7" name="灯片编号占位符 6"/>
          <p:cNvSpPr>
            <a:spLocks noGrp="1"/>
          </p:cNvSpPr>
          <p:nvPr>
            <p:ph type="sldNum" sz="quarter" idx="12"/>
          </p:nvPr>
        </p:nvSpPr>
        <p:spPr/>
        <p:txBody>
          <a:body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3387921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E375784-A726-4CD5-95CC-FFE0A4683364}" type="datetime1">
              <a:rPr lang="pl-PL" altLang="zh-CN" smtClean="0"/>
              <a:pPr/>
              <a:t>2018-11-19</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altLang="zh-CN" smtClean="0"/>
              <a:t>Kuratorium Oświaty w Poznaniu Delegatura w Lesznie</a:t>
            </a:r>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64E3FA7-6C89-4D26-9E70-91B0ADBE646E}" type="slidenum">
              <a:rPr lang="zh-CN" altLang="en-US" smtClean="0"/>
              <a:pPr/>
              <a:t>‹#›</a:t>
            </a:fld>
            <a:endParaRPr lang="zh-CN" altLang="en-US"/>
          </a:p>
        </p:txBody>
      </p:sp>
    </p:spTree>
    <p:extLst>
      <p:ext uri="{BB962C8B-B14F-4D97-AF65-F5344CB8AC3E}">
        <p14:creationId xmlns:p14="http://schemas.microsoft.com/office/powerpoint/2010/main" xmlns="" val="2454021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doradztwo.ore.edu.pl/sciezka-ksztalcenia/"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doradztwo.ore.edu.pl/sciezka-ksztalceni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10844" y="-1588"/>
            <a:ext cx="9138699" cy="51450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6" name="矩形 5"/>
          <p:cNvSpPr/>
          <p:nvPr/>
        </p:nvSpPr>
        <p:spPr>
          <a:xfrm>
            <a:off x="281347" y="1755823"/>
            <a:ext cx="8611134" cy="955646"/>
          </a:xfrm>
          <a:prstGeom prst="rect">
            <a:avLst/>
          </a:prstGeom>
        </p:spPr>
        <p:txBody>
          <a:bodyPr wrap="square">
            <a:spAutoFit/>
          </a:bodyPr>
          <a:lstStyle/>
          <a:p>
            <a:pPr lvl="0" algn="ctr" fontAlgn="base">
              <a:lnSpc>
                <a:spcPct val="110000"/>
              </a:lnSpc>
              <a:spcBef>
                <a:spcPct val="0"/>
              </a:spcBef>
              <a:spcAft>
                <a:spcPct val="0"/>
              </a:spcAft>
            </a:pPr>
            <a:r>
              <a:rPr lang="pl-PL" altLang="zh-CN" sz="2000" b="1" kern="0" dirty="0" smtClean="0">
                <a:ea typeface="微软雅黑" panose="020B0503020204020204" pitchFamily="34" charset="-122"/>
                <a:cs typeface="Arial" panose="020B0604020202020204" pitchFamily="34" charset="0"/>
              </a:rPr>
              <a:t>Rekrutacja </a:t>
            </a:r>
            <a:r>
              <a:rPr lang="pl-PL" altLang="zh-CN" sz="2000" b="1" kern="0" dirty="0">
                <a:ea typeface="微软雅黑" panose="020B0503020204020204" pitchFamily="34" charset="-122"/>
                <a:cs typeface="Arial" panose="020B0604020202020204" pitchFamily="34" charset="0"/>
              </a:rPr>
              <a:t>do szkół ponadpodstawowych i klas dotychczasowych szkół ponadgimnazjalnych na rok szkolny 2019/2020</a:t>
            </a:r>
            <a:r>
              <a:rPr lang="pl-PL" altLang="zh-CN" sz="2000" b="1" kern="0" dirty="0" smtClean="0">
                <a:ea typeface="微软雅黑" panose="020B0503020204020204" pitchFamily="34" charset="-122"/>
                <a:cs typeface="Arial" panose="020B0604020202020204" pitchFamily="34" charset="0"/>
              </a:rPr>
              <a:t>.</a:t>
            </a:r>
          </a:p>
          <a:p>
            <a:pPr lvl="0" algn="just" fontAlgn="base">
              <a:lnSpc>
                <a:spcPct val="110000"/>
              </a:lnSpc>
              <a:spcBef>
                <a:spcPct val="0"/>
              </a:spcBef>
              <a:spcAft>
                <a:spcPct val="0"/>
              </a:spcAft>
            </a:pPr>
            <a:endParaRPr lang="pl-PL" altLang="zh-CN" sz="1100" kern="0" dirty="0">
              <a:latin typeface="Arial" panose="020B0604020202020204" pitchFamily="34" charset="0"/>
              <a:ea typeface="微软雅黑" panose="020B0503020204020204" pitchFamily="34" charset="-122"/>
              <a:cs typeface="Arial" panose="020B0604020202020204" pitchFamily="34" charset="0"/>
            </a:endParaRPr>
          </a:p>
        </p:txBody>
      </p:sp>
      <p:sp>
        <p:nvSpPr>
          <p:cNvPr id="8" name="矩形 7"/>
          <p:cNvSpPr/>
          <p:nvPr/>
        </p:nvSpPr>
        <p:spPr>
          <a:xfrm>
            <a:off x="107504" y="195486"/>
            <a:ext cx="8784976" cy="701731"/>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2400" b="1" kern="0" dirty="0" smtClean="0">
                <a:ea typeface="华文中宋" pitchFamily="2" charset="-122"/>
                <a:cs typeface="Arial" panose="020B0604020202020204" pitchFamily="34" charset="0"/>
              </a:rPr>
              <a:t>Temat nr 1</a:t>
            </a:r>
            <a:r>
              <a:rPr lang="pl-PL" altLang="zh-CN" sz="3600" b="1" kern="0" dirty="0" smtClean="0">
                <a:ea typeface="华文中宋" pitchFamily="2" charset="-122"/>
                <a:cs typeface="Arial" panose="020B0604020202020204" pitchFamily="34" charset="0"/>
              </a:rPr>
              <a:t> </a:t>
            </a:r>
            <a:endParaRPr lang="en-US" altLang="zh-CN" sz="3600" b="1" kern="0" dirty="0">
              <a:ea typeface="华文中宋" pitchFamily="2" charset="-122"/>
              <a:cs typeface="Arial" panose="020B0604020202020204" pitchFamily="34" charset="0"/>
            </a:endParaRPr>
          </a:p>
        </p:txBody>
      </p:sp>
      <p:sp>
        <p:nvSpPr>
          <p:cNvPr id="2" name="pole tekstowe 1"/>
          <p:cNvSpPr txBox="1"/>
          <p:nvPr/>
        </p:nvSpPr>
        <p:spPr>
          <a:xfrm>
            <a:off x="35496" y="195486"/>
            <a:ext cx="9127855" cy="369332"/>
          </a:xfrm>
          <a:prstGeom prst="rect">
            <a:avLst/>
          </a:prstGeom>
          <a:noFill/>
        </p:spPr>
        <p:txBody>
          <a:bodyPr wrap="square" rtlCol="0">
            <a:spAutoFit/>
          </a:bodyPr>
          <a:lstStyle/>
          <a:p>
            <a:endParaRPr lang="pl-PL" dirty="0"/>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a:t>
            </a:fld>
            <a:endParaRPr lang="zh-CN" altLang="en-US" sz="1050" dirty="0"/>
          </a:p>
        </p:txBody>
      </p:sp>
    </p:spTree>
    <p:extLst>
      <p:ext uri="{BB962C8B-B14F-4D97-AF65-F5344CB8AC3E}">
        <p14:creationId xmlns:p14="http://schemas.microsoft.com/office/powerpoint/2010/main" xmlns="" val="55424392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634020"/>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a:p>
            <a:pPr marL="342900" lvl="0" indent="-342900" algn="ctr" fontAlgn="base">
              <a:lnSpc>
                <a:spcPct val="110000"/>
              </a:lnSpc>
              <a:spcBef>
                <a:spcPct val="0"/>
              </a:spcBef>
              <a:spcAft>
                <a:spcPct val="0"/>
              </a:spcAft>
            </a:pPr>
            <a:r>
              <a:rPr lang="pl-PL" altLang="zh-CN" sz="1600" kern="0" dirty="0">
                <a:ea typeface="华文中宋" pitchFamily="2" charset="-122"/>
                <a:cs typeface="Arial" panose="020B0604020202020204" pitchFamily="34" charset="0"/>
              </a:rPr>
              <a:t>ustawa z dnia 14 grudnia 2016 r. - Przepisy wprowadzające ustawę - Prawo oświatowe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10</a:t>
            </a:fld>
            <a:endParaRPr lang="zh-CN" altLang="en-US" sz="1050" dirty="0"/>
          </a:p>
        </p:txBody>
      </p:sp>
      <p:sp>
        <p:nvSpPr>
          <p:cNvPr id="7" name="pole tekstowe 6"/>
          <p:cNvSpPr txBox="1"/>
          <p:nvPr/>
        </p:nvSpPr>
        <p:spPr>
          <a:xfrm>
            <a:off x="281347" y="627534"/>
            <a:ext cx="8755149" cy="3108543"/>
          </a:xfrm>
          <a:prstGeom prst="rect">
            <a:avLst/>
          </a:prstGeom>
          <a:noFill/>
        </p:spPr>
        <p:txBody>
          <a:bodyPr wrap="square" rtlCol="0">
            <a:spAutoFit/>
          </a:bodyPr>
          <a:lstStyle/>
          <a:p>
            <a:pPr lvl="0" algn="just" eaLnBrk="0" fontAlgn="base" hangingPunct="0">
              <a:spcBef>
                <a:spcPct val="0"/>
              </a:spcBef>
              <a:spcAft>
                <a:spcPct val="0"/>
              </a:spcAft>
            </a:pPr>
            <a:r>
              <a:rPr lang="pl-PL" sz="2800" dirty="0">
                <a:solidFill>
                  <a:srgbClr val="000000"/>
                </a:solidFill>
                <a:latin typeface="Arial" charset="0"/>
                <a:cs typeface="Times New Roman" pitchFamily="18" charset="0"/>
              </a:rPr>
              <a:t>Art. 165.</a:t>
            </a:r>
          </a:p>
          <a:p>
            <a:pPr lvl="0" algn="just" eaLnBrk="0" fontAlgn="base" hangingPunct="0">
              <a:spcBef>
                <a:spcPct val="0"/>
              </a:spcBef>
              <a:spcAft>
                <a:spcPct val="0"/>
              </a:spcAft>
            </a:pPr>
            <a:r>
              <a:rPr lang="pl-PL" sz="2800" dirty="0">
                <a:solidFill>
                  <a:srgbClr val="000000"/>
                </a:solidFill>
                <a:latin typeface="Arial" charset="0"/>
                <a:cs typeface="Times New Roman" pitchFamily="18" charset="0"/>
              </a:rPr>
              <a:t>2. Na rok szkolny 2019/2020 przeprowadza się postępowanie rekrutacyjne do klasy I branżowej szkoły I stopnia </a:t>
            </a:r>
            <a:r>
              <a:rPr lang="pl-PL" sz="2800" b="1" dirty="0">
                <a:solidFill>
                  <a:srgbClr val="000000"/>
                </a:solidFill>
                <a:latin typeface="Arial" charset="0"/>
                <a:cs typeface="Times New Roman" pitchFamily="18" charset="0"/>
              </a:rPr>
              <a:t>odrębnie</a:t>
            </a:r>
            <a:r>
              <a:rPr lang="pl-PL" sz="2800" dirty="0">
                <a:solidFill>
                  <a:srgbClr val="000000"/>
                </a:solidFill>
                <a:latin typeface="Arial" charset="0"/>
                <a:cs typeface="Times New Roman" pitchFamily="18" charset="0"/>
              </a:rPr>
              <a:t> dla kandydatów będących absolwentami:</a:t>
            </a:r>
          </a:p>
          <a:p>
            <a:pPr lvl="0" algn="just" eaLnBrk="0" fontAlgn="base" hangingPunct="0">
              <a:spcBef>
                <a:spcPct val="0"/>
              </a:spcBef>
              <a:spcAft>
                <a:spcPct val="0"/>
              </a:spcAft>
            </a:pPr>
            <a:r>
              <a:rPr lang="pl-PL" sz="2800" dirty="0">
                <a:solidFill>
                  <a:srgbClr val="000000"/>
                </a:solidFill>
                <a:latin typeface="Arial" charset="0"/>
                <a:cs typeface="Times New Roman" pitchFamily="18" charset="0"/>
              </a:rPr>
              <a:t>1) dotychczasowego gimnazjum;</a:t>
            </a:r>
          </a:p>
          <a:p>
            <a:pPr lvl="0" algn="just" eaLnBrk="0" fontAlgn="base" hangingPunct="0">
              <a:spcBef>
                <a:spcPct val="0"/>
              </a:spcBef>
              <a:spcAft>
                <a:spcPct val="0"/>
              </a:spcAft>
            </a:pPr>
            <a:r>
              <a:rPr lang="pl-PL" sz="2800" dirty="0">
                <a:solidFill>
                  <a:srgbClr val="000000"/>
                </a:solidFill>
                <a:latin typeface="Arial" charset="0"/>
                <a:cs typeface="Times New Roman" pitchFamily="18" charset="0"/>
              </a:rPr>
              <a:t>2) ośmioletniej szkoły podstawowej.</a:t>
            </a:r>
          </a:p>
        </p:txBody>
      </p:sp>
    </p:spTree>
    <p:extLst>
      <p:ext uri="{BB962C8B-B14F-4D97-AF65-F5344CB8AC3E}">
        <p14:creationId xmlns:p14="http://schemas.microsoft.com/office/powerpoint/2010/main" xmlns="" val="272354333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4124" y="699542"/>
            <a:ext cx="8991600" cy="2514600"/>
          </a:xfrm>
        </p:spPr>
        <p:txBody>
          <a:bodyPr>
            <a:noAutofit/>
          </a:bodyPr>
          <a:lstStyle/>
          <a:p>
            <a:pPr marL="0" indent="0" algn="ctr">
              <a:buNone/>
            </a:pPr>
            <a:r>
              <a:rPr lang="pl-PL" sz="2400" b="1" dirty="0">
                <a:latin typeface="Arial" panose="020B0604020202020204" pitchFamily="34" charset="0"/>
                <a:cs typeface="Arial" panose="020B0604020202020204" pitchFamily="34" charset="0"/>
              </a:rPr>
              <a:t>Postępowania </a:t>
            </a:r>
            <a:r>
              <a:rPr lang="pl-PL" sz="2400" b="1" dirty="0" smtClean="0">
                <a:latin typeface="Arial" panose="020B0604020202020204" pitchFamily="34" charset="0"/>
                <a:cs typeface="Arial" panose="020B0604020202020204" pitchFamily="34" charset="0"/>
              </a:rPr>
              <a:t>rekrutacyjne </a:t>
            </a:r>
          </a:p>
          <a:p>
            <a:pPr marL="0" indent="0" algn="ctr">
              <a:buNone/>
            </a:pPr>
            <a:r>
              <a:rPr lang="pl-PL" sz="2400" b="1" dirty="0" smtClean="0">
                <a:latin typeface="Arial" panose="020B0604020202020204" pitchFamily="34" charset="0"/>
                <a:cs typeface="Arial" panose="020B0604020202020204" pitchFamily="34" charset="0"/>
              </a:rPr>
              <a:t>będą </a:t>
            </a:r>
            <a:r>
              <a:rPr lang="pl-PL" sz="2400" b="1" dirty="0">
                <a:latin typeface="Arial" panose="020B0604020202020204" pitchFamily="34" charset="0"/>
                <a:cs typeface="Arial" panose="020B0604020202020204" pitchFamily="34" charset="0"/>
              </a:rPr>
              <a:t>prowadzone</a:t>
            </a:r>
          </a:p>
          <a:p>
            <a:pPr marL="0" indent="0" algn="ctr">
              <a:buNone/>
            </a:pPr>
            <a:r>
              <a:rPr lang="pl-PL" sz="2400" b="1" dirty="0" smtClean="0">
                <a:solidFill>
                  <a:srgbClr val="FF0000"/>
                </a:solidFill>
                <a:latin typeface="Arial" panose="020B0604020202020204" pitchFamily="34" charset="0"/>
                <a:cs typeface="Arial" panose="020B0604020202020204" pitchFamily="34" charset="0"/>
              </a:rPr>
              <a:t>odrębnie, </a:t>
            </a:r>
          </a:p>
          <a:p>
            <a:pPr marL="0" indent="0" algn="ctr">
              <a:buNone/>
            </a:pPr>
            <a:r>
              <a:rPr lang="pl-PL" sz="2400" b="1" dirty="0" smtClean="0">
                <a:latin typeface="Arial" panose="020B0604020202020204" pitchFamily="34" charset="0"/>
                <a:cs typeface="Arial" panose="020B0604020202020204" pitchFamily="34" charset="0"/>
              </a:rPr>
              <a:t>w </a:t>
            </a:r>
            <a:r>
              <a:rPr lang="pl-PL" sz="2400" b="1" dirty="0">
                <a:latin typeface="Arial" panose="020B0604020202020204" pitchFamily="34" charset="0"/>
                <a:cs typeface="Arial" panose="020B0604020202020204" pitchFamily="34" charset="0"/>
              </a:rPr>
              <a:t>tym samym czasie,</a:t>
            </a:r>
          </a:p>
          <a:p>
            <a:pPr marL="0" indent="0" algn="ctr">
              <a:buNone/>
            </a:pPr>
            <a:r>
              <a:rPr lang="pl-PL" sz="2400" b="1" dirty="0">
                <a:latin typeface="Arial" panose="020B0604020202020204" pitchFamily="34" charset="0"/>
                <a:cs typeface="Arial" panose="020B0604020202020204" pitchFamily="34" charset="0"/>
              </a:rPr>
              <a:t>ale każda szkoła utworzy</a:t>
            </a:r>
          </a:p>
          <a:p>
            <a:pPr marL="0" indent="0" algn="ctr">
              <a:buNone/>
            </a:pPr>
            <a:r>
              <a:rPr lang="pl-PL" sz="2400" b="1" dirty="0">
                <a:solidFill>
                  <a:srgbClr val="FF0000"/>
                </a:solidFill>
                <a:latin typeface="Arial" panose="020B0604020202020204" pitchFamily="34" charset="0"/>
                <a:cs typeface="Arial" panose="020B0604020202020204" pitchFamily="34" charset="0"/>
              </a:rPr>
              <a:t>odrębne klasy</a:t>
            </a:r>
          </a:p>
          <a:p>
            <a:pPr marL="0" indent="0" algn="ctr">
              <a:buNone/>
            </a:pPr>
            <a:r>
              <a:rPr lang="pl-PL" sz="2400" b="1" dirty="0">
                <a:latin typeface="Arial" panose="020B0604020202020204" pitchFamily="34" charset="0"/>
                <a:cs typeface="Arial" panose="020B0604020202020204" pitchFamily="34" charset="0"/>
              </a:rPr>
              <a:t>dla absolwentów szkoły</a:t>
            </a:r>
          </a:p>
          <a:p>
            <a:pPr marL="0" indent="0" algn="ctr">
              <a:buNone/>
            </a:pPr>
            <a:r>
              <a:rPr lang="pl-PL" sz="2400" b="1" dirty="0">
                <a:latin typeface="Arial" panose="020B0604020202020204" pitchFamily="34" charset="0"/>
                <a:cs typeface="Arial" panose="020B0604020202020204" pitchFamily="34" charset="0"/>
              </a:rPr>
              <a:t>podstawowej i gimnazjum.</a:t>
            </a:r>
          </a:p>
        </p:txBody>
      </p:sp>
      <p:sp>
        <p:nvSpPr>
          <p:cNvPr id="4" name="Symbol zastępczy stopki 3"/>
          <p:cNvSpPr>
            <a:spLocks noGrp="1"/>
          </p:cNvSpPr>
          <p:nvPr>
            <p:ph type="ftr" sz="quarter" idx="11"/>
          </p:nvPr>
        </p:nvSpPr>
        <p:spPr/>
        <p:txBody>
          <a:bodyPr/>
          <a:lstStyle/>
          <a:p>
            <a:r>
              <a:rPr lang="pl-PL" altLang="pl-PL" smtClean="0"/>
              <a:t>Kuratorium Oświaty w Poznaniu Delegatura w Lesznie</a:t>
            </a:r>
            <a:endParaRPr lang="pl-PL" altLang="pl-PL"/>
          </a:p>
        </p:txBody>
      </p:sp>
      <p:sp>
        <p:nvSpPr>
          <p:cNvPr id="5" name="Symbol zastępczy numeru slajdu 4"/>
          <p:cNvSpPr>
            <a:spLocks noGrp="1"/>
          </p:cNvSpPr>
          <p:nvPr>
            <p:ph type="sldNum" sz="quarter" idx="12"/>
          </p:nvPr>
        </p:nvSpPr>
        <p:spPr/>
        <p:txBody>
          <a:bodyPr/>
          <a:lstStyle/>
          <a:p>
            <a:fld id="{FC9F13EF-EE6D-48DD-9FD8-906A6297DC17}" type="slidenum">
              <a:rPr lang="pl-PL" altLang="pl-PL" smtClean="0"/>
              <a:pPr/>
              <a:t>11</a:t>
            </a:fld>
            <a:endParaRPr lang="pl-PL" altLang="pl-PL"/>
          </a:p>
        </p:txBody>
      </p:sp>
    </p:spTree>
    <p:extLst>
      <p:ext uri="{BB962C8B-B14F-4D97-AF65-F5344CB8AC3E}">
        <p14:creationId xmlns:p14="http://schemas.microsoft.com/office/powerpoint/2010/main" xmlns="" val="17561207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1776526"/>
            <a:ext cx="9036496" cy="542584"/>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2800" b="1" kern="0" dirty="0">
                <a:ea typeface="华文中宋" pitchFamily="2" charset="-122"/>
                <a:cs typeface="Arial" panose="020B0604020202020204" pitchFamily="34" charset="0"/>
              </a:rPr>
              <a:t>Postępowanie rekrutacyjne </a:t>
            </a:r>
            <a:r>
              <a:rPr lang="pl-PL" altLang="zh-CN" sz="2800" b="1" kern="0" dirty="0" smtClean="0">
                <a:ea typeface="华文中宋" pitchFamily="2" charset="-122"/>
                <a:cs typeface="Arial" panose="020B0604020202020204" pitchFamily="34" charset="0"/>
              </a:rPr>
              <a:t>– harmonogram</a:t>
            </a:r>
            <a:endParaRPr lang="pl-PL" altLang="zh-CN" sz="28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12</a:t>
            </a:fld>
            <a:endParaRPr lang="zh-CN" altLang="en-US" sz="1050" dirty="0"/>
          </a:p>
        </p:txBody>
      </p:sp>
    </p:spTree>
    <p:extLst>
      <p:ext uri="{BB962C8B-B14F-4D97-AF65-F5344CB8AC3E}">
        <p14:creationId xmlns:p14="http://schemas.microsoft.com/office/powerpoint/2010/main" xmlns="" val="294178885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r>
              <a:rPr lang="pl-PL" altLang="zh-CN" sz="1600" b="1" kern="0" dirty="0" smtClean="0">
                <a:ea typeface="华文中宋" pitchFamily="2" charset="-122"/>
                <a:cs typeface="Arial" panose="020B0604020202020204" pitchFamily="34" charset="0"/>
              </a:rPr>
              <a:t>– harmonogram</a:t>
            </a:r>
            <a:endParaRPr lang="pl-PL" altLang="zh-CN" sz="16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13</a:t>
            </a:fld>
            <a:endParaRPr lang="zh-CN" altLang="en-US" sz="1050" dirty="0"/>
          </a:p>
        </p:txBody>
      </p:sp>
      <p:sp>
        <p:nvSpPr>
          <p:cNvPr id="7" name="pole tekstowe 6"/>
          <p:cNvSpPr txBox="1"/>
          <p:nvPr/>
        </p:nvSpPr>
        <p:spPr>
          <a:xfrm>
            <a:off x="281347" y="627534"/>
            <a:ext cx="8755149" cy="3065455"/>
          </a:xfrm>
          <a:prstGeom prst="rect">
            <a:avLst/>
          </a:prstGeom>
          <a:noFill/>
        </p:spPr>
        <p:txBody>
          <a:bodyPr wrap="square" rtlCol="0">
            <a:spAutoFit/>
          </a:bodyPr>
          <a:lstStyle/>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Art. 148. </a:t>
            </a:r>
            <a:r>
              <a:rPr lang="pl-PL" sz="2400" b="1" kern="0" dirty="0">
                <a:solidFill>
                  <a:srgbClr val="FF0000"/>
                </a:solidFill>
                <a:latin typeface="Times New Roman"/>
                <a:ea typeface="Times New Roman"/>
              </a:rPr>
              <a:t>Kurator oświaty corocznie do końca lutego </a:t>
            </a:r>
            <a:r>
              <a:rPr lang="pl-PL" sz="2400" kern="0" dirty="0">
                <a:solidFill>
                  <a:srgbClr val="000000"/>
                </a:solidFill>
                <a:latin typeface="Times New Roman"/>
                <a:ea typeface="Times New Roman"/>
              </a:rPr>
              <a:t>podaje </a:t>
            </a:r>
            <a:r>
              <a:rPr lang="pl-PL" sz="2400" kern="0" dirty="0" smtClean="0">
                <a:solidFill>
                  <a:srgbClr val="000000"/>
                </a:solidFill>
                <a:latin typeface="Times New Roman"/>
                <a:ea typeface="Times New Roman"/>
              </a:rPr>
              <a:t/>
            </a:r>
            <a:br>
              <a:rPr lang="pl-PL" sz="2400" kern="0" dirty="0" smtClean="0">
                <a:solidFill>
                  <a:srgbClr val="000000"/>
                </a:solidFill>
                <a:latin typeface="Times New Roman"/>
                <a:ea typeface="Times New Roman"/>
              </a:rPr>
            </a:br>
            <a:r>
              <a:rPr lang="pl-PL" sz="2400" kern="0" dirty="0" smtClean="0">
                <a:solidFill>
                  <a:srgbClr val="000000"/>
                </a:solidFill>
                <a:latin typeface="Times New Roman"/>
                <a:ea typeface="Times New Roman"/>
              </a:rPr>
              <a:t>o </a:t>
            </a:r>
            <a:r>
              <a:rPr lang="pl-PL" sz="2400" kern="0" dirty="0">
                <a:solidFill>
                  <a:srgbClr val="000000"/>
                </a:solidFill>
                <a:latin typeface="Times New Roman"/>
                <a:ea typeface="Times New Roman"/>
              </a:rPr>
              <a:t>publicznej wiadomości </a:t>
            </a:r>
            <a:r>
              <a:rPr lang="pl-PL" sz="2400" b="1" kern="0" dirty="0">
                <a:solidFill>
                  <a:srgbClr val="FF0000"/>
                </a:solidFill>
                <a:latin typeface="Times New Roman"/>
                <a:ea typeface="Times New Roman"/>
              </a:rPr>
              <a:t>wykaz</a:t>
            </a:r>
            <a:r>
              <a:rPr lang="pl-PL" sz="2400" kern="0" dirty="0">
                <a:solidFill>
                  <a:srgbClr val="000000"/>
                </a:solidFill>
                <a:latin typeface="Times New Roman"/>
                <a:ea typeface="Times New Roman"/>
              </a:rPr>
              <a:t> zawodów wiedzy, artystycznych </a:t>
            </a:r>
            <a:r>
              <a:rPr lang="pl-PL" sz="2400" kern="0" dirty="0" smtClean="0">
                <a:solidFill>
                  <a:srgbClr val="000000"/>
                </a:solidFill>
                <a:latin typeface="Times New Roman"/>
                <a:ea typeface="Times New Roman"/>
              </a:rPr>
              <a:t/>
            </a:r>
            <a:br>
              <a:rPr lang="pl-PL" sz="2400" kern="0" dirty="0" smtClean="0">
                <a:solidFill>
                  <a:srgbClr val="000000"/>
                </a:solidFill>
                <a:latin typeface="Times New Roman"/>
                <a:ea typeface="Times New Roman"/>
              </a:rPr>
            </a:br>
            <a:r>
              <a:rPr lang="pl-PL" sz="2400" kern="0" dirty="0" smtClean="0">
                <a:solidFill>
                  <a:srgbClr val="000000"/>
                </a:solidFill>
                <a:latin typeface="Times New Roman"/>
                <a:ea typeface="Times New Roman"/>
              </a:rPr>
              <a:t>i </a:t>
            </a:r>
            <a:r>
              <a:rPr lang="pl-PL" sz="2400" kern="0" dirty="0">
                <a:solidFill>
                  <a:srgbClr val="000000"/>
                </a:solidFill>
                <a:latin typeface="Times New Roman"/>
                <a:ea typeface="Times New Roman"/>
              </a:rPr>
              <a:t>sportowych, organizowanych przez kuratora oświaty lub inne podmioty działające na terenie szkoły, </a:t>
            </a:r>
            <a:r>
              <a:rPr lang="pl-PL" sz="2400" b="1" kern="0" dirty="0">
                <a:solidFill>
                  <a:srgbClr val="000000"/>
                </a:solidFill>
                <a:latin typeface="Times New Roman"/>
                <a:ea typeface="Times New Roman"/>
              </a:rPr>
              <a:t>które mogą być wymienione na świadectwie ukończenia szkoły podstawowej lub świadectwie ukończenia branżowej szkoły I stopnia</a:t>
            </a:r>
            <a:r>
              <a:rPr lang="pl-PL" sz="2400" kern="0" dirty="0">
                <a:solidFill>
                  <a:srgbClr val="000000"/>
                </a:solidFill>
                <a:latin typeface="Times New Roman"/>
                <a:ea typeface="Times New Roman"/>
              </a:rPr>
              <a:t>, </a:t>
            </a:r>
            <a:r>
              <a:rPr lang="pl-PL" sz="2400" kern="0" dirty="0" smtClean="0">
                <a:solidFill>
                  <a:srgbClr val="000000"/>
                </a:solidFill>
                <a:latin typeface="Times New Roman"/>
                <a:ea typeface="Times New Roman"/>
              </a:rPr>
              <a:t>(…) oraz </a:t>
            </a:r>
            <a:r>
              <a:rPr lang="pl-PL" sz="2400" b="1" kern="0" dirty="0">
                <a:solidFill>
                  <a:srgbClr val="000000"/>
                </a:solidFill>
                <a:latin typeface="Times New Roman"/>
                <a:ea typeface="Times New Roman"/>
              </a:rPr>
              <a:t>określa miejsca uznane za wysokie w tych zawodach</a:t>
            </a:r>
            <a:r>
              <a:rPr lang="pl-PL" sz="2400" kern="0" dirty="0">
                <a:solidFill>
                  <a:srgbClr val="000000"/>
                </a:solidFill>
                <a:latin typeface="Times New Roman"/>
                <a:ea typeface="Times New Roman"/>
              </a:rPr>
              <a:t>. </a:t>
            </a:r>
            <a:endParaRPr lang="pl-PL" altLang="pl-PL" sz="2400" kern="0" dirty="0">
              <a:solidFill>
                <a:srgbClr val="000000"/>
              </a:solidFill>
              <a:latin typeface="Times New Roman"/>
            </a:endParaRPr>
          </a:p>
        </p:txBody>
      </p:sp>
      <p:sp>
        <p:nvSpPr>
          <p:cNvPr id="2" name="pole tekstowe 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52449054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r>
              <a:rPr lang="pl-PL" altLang="zh-CN" sz="1600" b="1" kern="0" dirty="0" smtClean="0">
                <a:ea typeface="华文中宋" pitchFamily="2" charset="-122"/>
                <a:cs typeface="Arial" panose="020B0604020202020204" pitchFamily="34" charset="0"/>
              </a:rPr>
              <a:t>– harmonogram</a:t>
            </a:r>
            <a:endParaRPr lang="pl-PL" altLang="zh-CN" sz="16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14</a:t>
            </a:fld>
            <a:endParaRPr lang="zh-CN" altLang="en-US" sz="1050" dirty="0"/>
          </a:p>
        </p:txBody>
      </p:sp>
      <p:sp>
        <p:nvSpPr>
          <p:cNvPr id="7" name="pole tekstowe 6"/>
          <p:cNvSpPr txBox="1"/>
          <p:nvPr/>
        </p:nvSpPr>
        <p:spPr>
          <a:xfrm>
            <a:off x="281347" y="627534"/>
            <a:ext cx="8755149" cy="3603872"/>
          </a:xfrm>
          <a:prstGeom prst="rect">
            <a:avLst/>
          </a:prstGeom>
          <a:noFill/>
        </p:spPr>
        <p:txBody>
          <a:bodyPr wrap="square" rtlCol="0">
            <a:spAutoFit/>
          </a:bodyPr>
          <a:lstStyle/>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Art. 154. 1. </a:t>
            </a:r>
            <a:r>
              <a:rPr lang="pl-PL" sz="2400" b="1" kern="0" dirty="0">
                <a:solidFill>
                  <a:srgbClr val="000000"/>
                </a:solidFill>
                <a:latin typeface="Times New Roman"/>
                <a:ea typeface="Times New Roman"/>
              </a:rPr>
              <a:t>Terminy </a:t>
            </a:r>
            <a:r>
              <a:rPr lang="pl-PL" sz="2400" b="1" u="sng" kern="0" dirty="0">
                <a:solidFill>
                  <a:srgbClr val="000000"/>
                </a:solidFill>
                <a:latin typeface="Times New Roman"/>
                <a:ea typeface="Times New Roman"/>
              </a:rPr>
              <a:t>przeprowadzania postępowania rekrutacyjnego i postępowania uzupełniającego</a:t>
            </a:r>
            <a:r>
              <a:rPr lang="pl-PL" sz="2400" kern="0" dirty="0">
                <a:solidFill>
                  <a:srgbClr val="000000"/>
                </a:solidFill>
                <a:latin typeface="Times New Roman"/>
                <a:ea typeface="Times New Roman"/>
              </a:rPr>
              <a:t>, w tym </a:t>
            </a:r>
            <a:r>
              <a:rPr lang="pl-PL" sz="2400" b="1" u="sng" kern="0" dirty="0">
                <a:solidFill>
                  <a:srgbClr val="000000"/>
                </a:solidFill>
                <a:latin typeface="Times New Roman"/>
                <a:ea typeface="Times New Roman"/>
              </a:rPr>
              <a:t>terminy składania dokumentów</a:t>
            </a:r>
            <a:r>
              <a:rPr lang="pl-PL" sz="2400" kern="0" dirty="0">
                <a:solidFill>
                  <a:srgbClr val="000000"/>
                </a:solidFill>
                <a:latin typeface="Times New Roman"/>
                <a:ea typeface="Times New Roman"/>
              </a:rPr>
              <a:t>, do:</a:t>
            </a:r>
          </a:p>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1) (…);</a:t>
            </a:r>
          </a:p>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2) publicznych szkół podstawowych dla dorosłych, klas I publicznych szkół ponadpodstawowych, klas wstępnych, o których mowa w art. 25 ust. 3, i na semestr pierwszy klas I publicznych szkół policealnych - określa </a:t>
            </a:r>
            <a:r>
              <a:rPr lang="pl-PL" sz="2400" b="1" kern="0" dirty="0">
                <a:solidFill>
                  <a:srgbClr val="FF0000"/>
                </a:solidFill>
                <a:latin typeface="Times New Roman"/>
                <a:ea typeface="Times New Roman"/>
              </a:rPr>
              <a:t>do końca stycznia właściwy kurator oświaty</a:t>
            </a:r>
            <a:r>
              <a:rPr lang="pl-PL" sz="2400" kern="0" dirty="0">
                <a:solidFill>
                  <a:srgbClr val="000000"/>
                </a:solidFill>
                <a:latin typeface="Times New Roman"/>
                <a:ea typeface="Times New Roman"/>
              </a:rPr>
              <a:t>.</a:t>
            </a:r>
            <a:endParaRPr lang="pl-PL" altLang="pl-PL" sz="2400" kern="0" dirty="0">
              <a:solidFill>
                <a:srgbClr val="000000"/>
              </a:solidFill>
              <a:latin typeface="Times New Roman"/>
            </a:endParaRPr>
          </a:p>
        </p:txBody>
      </p:sp>
      <p:sp>
        <p:nvSpPr>
          <p:cNvPr id="2" name="pole tekstowe 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8577731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r>
              <a:rPr lang="pl-PL" altLang="zh-CN" sz="1600" b="1" kern="0" dirty="0" smtClean="0">
                <a:ea typeface="华文中宋" pitchFamily="2" charset="-122"/>
                <a:cs typeface="Arial" panose="020B0604020202020204" pitchFamily="34" charset="0"/>
              </a:rPr>
              <a:t>– harmonogram</a:t>
            </a:r>
            <a:endParaRPr lang="pl-PL" altLang="zh-CN" sz="16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15</a:t>
            </a:fld>
            <a:endParaRPr lang="zh-CN" altLang="en-US" sz="1050" dirty="0"/>
          </a:p>
        </p:txBody>
      </p:sp>
      <p:sp>
        <p:nvSpPr>
          <p:cNvPr id="7" name="pole tekstowe 6"/>
          <p:cNvSpPr txBox="1"/>
          <p:nvPr/>
        </p:nvSpPr>
        <p:spPr>
          <a:xfrm>
            <a:off x="281347" y="339502"/>
            <a:ext cx="8755149" cy="4339650"/>
          </a:xfrm>
          <a:prstGeom prst="rect">
            <a:avLst/>
          </a:prstGeom>
          <a:noFill/>
        </p:spPr>
        <p:txBody>
          <a:bodyPr wrap="square" rtlCol="0">
            <a:spAutoFit/>
          </a:bodyPr>
          <a:lstStyle/>
          <a:p>
            <a:pPr lvl="0" algn="just">
              <a:lnSpc>
                <a:spcPct val="115000"/>
              </a:lnSpc>
            </a:pPr>
            <a:r>
              <a:rPr lang="pl-PL" sz="2000" dirty="0">
                <a:ea typeface="Times New Roman"/>
              </a:rPr>
              <a:t>Art. 154. </a:t>
            </a:r>
            <a:endParaRPr lang="pl-PL" sz="2000" dirty="0" smtClean="0">
              <a:ea typeface="Times New Roman"/>
            </a:endParaRPr>
          </a:p>
          <a:p>
            <a:pPr lvl="0" algn="just">
              <a:lnSpc>
                <a:spcPct val="115000"/>
              </a:lnSpc>
            </a:pPr>
            <a:r>
              <a:rPr lang="pl-PL" altLang="pl-PL" sz="2000" dirty="0" smtClean="0"/>
              <a:t>2</a:t>
            </a:r>
            <a:r>
              <a:rPr lang="pl-PL" altLang="pl-PL" sz="2000" dirty="0"/>
              <a:t>. </a:t>
            </a:r>
            <a:r>
              <a:rPr lang="pl-PL" altLang="pl-PL" sz="2000" b="1" dirty="0">
                <a:solidFill>
                  <a:srgbClr val="FF0000"/>
                </a:solidFill>
              </a:rPr>
              <a:t>Dyrektor publicznej szkoły do końca lutego</a:t>
            </a:r>
            <a:r>
              <a:rPr lang="pl-PL" altLang="pl-PL" sz="2000" dirty="0"/>
              <a:t>, a w przypadku publicznych szkół, </a:t>
            </a:r>
            <a:r>
              <a:rPr lang="pl-PL" altLang="pl-PL" sz="2000" dirty="0" smtClean="0"/>
              <a:t/>
            </a:r>
            <a:br>
              <a:rPr lang="pl-PL" altLang="pl-PL" sz="2000" dirty="0" smtClean="0"/>
            </a:br>
            <a:r>
              <a:rPr lang="pl-PL" altLang="pl-PL" sz="2000" dirty="0" smtClean="0"/>
              <a:t>w </a:t>
            </a:r>
            <a:r>
              <a:rPr lang="pl-PL" altLang="pl-PL" sz="2000" dirty="0"/>
              <a:t>których zajęcia dydaktyczno-wychowawcze rozpoczynają się w pierwszym powszednim dniu lutego - do końca września, </a:t>
            </a:r>
            <a:r>
              <a:rPr lang="pl-PL" altLang="pl-PL" sz="2000" b="1" dirty="0"/>
              <a:t>podaje do publicznej wiadomości szczegółowy termin</a:t>
            </a:r>
            <a:r>
              <a:rPr lang="pl-PL" altLang="pl-PL" sz="2000" dirty="0"/>
              <a:t>:</a:t>
            </a:r>
          </a:p>
          <a:p>
            <a:pPr lvl="0" algn="just">
              <a:lnSpc>
                <a:spcPct val="115000"/>
              </a:lnSpc>
            </a:pPr>
            <a:r>
              <a:rPr lang="pl-PL" altLang="pl-PL" sz="2000" dirty="0"/>
              <a:t>2) </a:t>
            </a:r>
            <a:r>
              <a:rPr lang="pl-PL" altLang="pl-PL" sz="2000" b="1" dirty="0"/>
              <a:t>przeprowadzenia sprawdzianu uzdolnień lub predyspozycji przydatnych </a:t>
            </a:r>
            <a:r>
              <a:rPr lang="pl-PL" altLang="pl-PL" sz="2000" b="1" dirty="0" smtClean="0"/>
              <a:t/>
            </a:r>
            <a:br>
              <a:rPr lang="pl-PL" altLang="pl-PL" sz="2000" b="1" dirty="0" smtClean="0"/>
            </a:br>
            <a:r>
              <a:rPr lang="pl-PL" altLang="pl-PL" sz="2000" b="1" dirty="0" smtClean="0"/>
              <a:t>w </a:t>
            </a:r>
            <a:r>
              <a:rPr lang="pl-PL" altLang="pl-PL" sz="2000" b="1" dirty="0"/>
              <a:t>danym zawodzie</a:t>
            </a:r>
            <a:r>
              <a:rPr lang="pl-PL" altLang="pl-PL" sz="2000" dirty="0"/>
              <a:t>, o którym mowa w art. 136 ust. 2 i art. 141 ust. 2, oraz </a:t>
            </a:r>
            <a:r>
              <a:rPr lang="pl-PL" altLang="pl-PL" sz="2000" b="1" dirty="0"/>
              <a:t>termin podania do publicznej wiadomości listy kandydatów zawierającej imiona </a:t>
            </a:r>
            <a:r>
              <a:rPr lang="pl-PL" altLang="pl-PL" sz="2000" b="1" dirty="0" smtClean="0"/>
              <a:t/>
            </a:r>
            <a:br>
              <a:rPr lang="pl-PL" altLang="pl-PL" sz="2000" b="1" dirty="0" smtClean="0"/>
            </a:br>
            <a:r>
              <a:rPr lang="pl-PL" altLang="pl-PL" sz="2000" b="1" dirty="0" smtClean="0"/>
              <a:t>i </a:t>
            </a:r>
            <a:r>
              <a:rPr lang="pl-PL" altLang="pl-PL" sz="2000" b="1" dirty="0"/>
              <a:t>nazwiska kandydatów, którzy uzyskali pozytywny wynik tego sprawdzianu</a:t>
            </a:r>
            <a:r>
              <a:rPr lang="pl-PL" altLang="pl-PL" sz="2000" dirty="0"/>
              <a:t>,</a:t>
            </a:r>
          </a:p>
          <a:p>
            <a:pPr lvl="0" algn="just">
              <a:lnSpc>
                <a:spcPct val="115000"/>
              </a:lnSpc>
            </a:pPr>
            <a:r>
              <a:rPr lang="pl-PL" altLang="pl-PL" sz="2000" dirty="0"/>
              <a:t>3) przeprowadzenia rozmowy kwalifikacyjnej, o której mowa w art. 141 ust. 6</a:t>
            </a:r>
          </a:p>
          <a:p>
            <a:pPr lvl="0" algn="just">
              <a:lnSpc>
                <a:spcPct val="115000"/>
              </a:lnSpc>
            </a:pPr>
            <a:r>
              <a:rPr lang="pl-PL" altLang="pl-PL" sz="2000" dirty="0"/>
              <a:t>- </a:t>
            </a:r>
            <a:r>
              <a:rPr lang="pl-PL" altLang="pl-PL" sz="2000" b="1" dirty="0"/>
              <a:t>biorąc pod uwagę terminy określone przez właściwego kuratora oświaty zgodnie z ust. 1 pkt 2</a:t>
            </a:r>
            <a:r>
              <a:rPr lang="pl-PL" altLang="pl-PL" sz="2000" dirty="0"/>
              <a:t>. </a:t>
            </a:r>
          </a:p>
        </p:txBody>
      </p:sp>
      <p:sp>
        <p:nvSpPr>
          <p:cNvPr id="2" name="pole tekstowe 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33255842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r>
              <a:rPr lang="pl-PL" altLang="zh-CN" sz="1600" b="1" kern="0" dirty="0" smtClean="0">
                <a:ea typeface="华文中宋" pitchFamily="2" charset="-122"/>
                <a:cs typeface="Arial" panose="020B0604020202020204" pitchFamily="34" charset="0"/>
              </a:rPr>
              <a:t>– harmonogram</a:t>
            </a:r>
            <a:endParaRPr lang="pl-PL" altLang="zh-CN" sz="16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16</a:t>
            </a:fld>
            <a:endParaRPr lang="zh-CN" altLang="en-US" sz="1050" dirty="0"/>
          </a:p>
        </p:txBody>
      </p:sp>
      <p:sp>
        <p:nvSpPr>
          <p:cNvPr id="7" name="pole tekstowe 6"/>
          <p:cNvSpPr txBox="1"/>
          <p:nvPr/>
        </p:nvSpPr>
        <p:spPr>
          <a:xfrm>
            <a:off x="281347" y="339502"/>
            <a:ext cx="8755149" cy="3985706"/>
          </a:xfrm>
          <a:prstGeom prst="rect">
            <a:avLst/>
          </a:prstGeom>
          <a:noFill/>
        </p:spPr>
        <p:txBody>
          <a:bodyPr wrap="square" rtlCol="0">
            <a:spAutoFit/>
          </a:bodyPr>
          <a:lstStyle/>
          <a:p>
            <a:pPr lvl="0" algn="just">
              <a:lnSpc>
                <a:spcPct val="115000"/>
              </a:lnSpc>
            </a:pPr>
            <a:r>
              <a:rPr lang="pl-PL" sz="2000" dirty="0">
                <a:ea typeface="Times New Roman"/>
              </a:rPr>
              <a:t>Art. 154. </a:t>
            </a:r>
            <a:endParaRPr lang="pl-PL" sz="2000" dirty="0" smtClean="0">
              <a:ea typeface="Times New Roman"/>
            </a:endParaRPr>
          </a:p>
          <a:p>
            <a:pPr lvl="0" algn="just">
              <a:lnSpc>
                <a:spcPct val="115000"/>
              </a:lnSpc>
            </a:pPr>
            <a:r>
              <a:rPr lang="pl-PL" altLang="pl-PL" sz="2000" dirty="0"/>
              <a:t>4. </a:t>
            </a:r>
            <a:r>
              <a:rPr lang="pl-PL" altLang="pl-PL" sz="2000" b="1" dirty="0">
                <a:solidFill>
                  <a:srgbClr val="FF0000"/>
                </a:solidFill>
              </a:rPr>
              <a:t>Dyrektor publicznej szkoły do końca lutego</a:t>
            </a:r>
            <a:r>
              <a:rPr lang="pl-PL" altLang="pl-PL" sz="2000" dirty="0"/>
              <a:t>, </a:t>
            </a:r>
            <a:r>
              <a:rPr lang="pl-PL" altLang="pl-PL" sz="2000" dirty="0" smtClean="0"/>
              <a:t>(…),podaje </a:t>
            </a:r>
            <a:r>
              <a:rPr lang="pl-PL" altLang="pl-PL" sz="2000" dirty="0"/>
              <a:t>do publicznej wiadomości odpowiednio informację o:</a:t>
            </a:r>
          </a:p>
          <a:p>
            <a:pPr marL="457200" lvl="0" indent="-457200" algn="just">
              <a:lnSpc>
                <a:spcPct val="115000"/>
              </a:lnSpc>
              <a:buAutoNum type="arabicParenR"/>
            </a:pPr>
            <a:r>
              <a:rPr lang="pl-PL" altLang="pl-PL" sz="2000" b="1" dirty="0" smtClean="0"/>
              <a:t>języku </a:t>
            </a:r>
            <a:r>
              <a:rPr lang="pl-PL" altLang="pl-PL" sz="2000" b="1" dirty="0"/>
              <a:t>obcym</a:t>
            </a:r>
            <a:r>
              <a:rPr lang="pl-PL" altLang="pl-PL" sz="2000" dirty="0"/>
              <a:t>, który jest językiem nauczania albo drugim językiem nauczania </a:t>
            </a:r>
            <a:r>
              <a:rPr lang="pl-PL" altLang="pl-PL" sz="2000" dirty="0" smtClean="0"/>
              <a:t/>
            </a:r>
            <a:br>
              <a:rPr lang="pl-PL" altLang="pl-PL" sz="2000" dirty="0" smtClean="0"/>
            </a:br>
            <a:r>
              <a:rPr lang="pl-PL" altLang="pl-PL" sz="2000" dirty="0" smtClean="0"/>
              <a:t>w </a:t>
            </a:r>
            <a:r>
              <a:rPr lang="pl-PL" altLang="pl-PL" sz="2000" dirty="0"/>
              <a:t>danej szkole, oddziale lub klasie, </a:t>
            </a:r>
            <a:r>
              <a:rPr lang="pl-PL" altLang="pl-PL" sz="2000" dirty="0" smtClean="0"/>
              <a:t>(…); </a:t>
            </a:r>
          </a:p>
          <a:p>
            <a:pPr marL="457200" lvl="0" indent="-457200" algn="just">
              <a:lnSpc>
                <a:spcPct val="115000"/>
              </a:lnSpc>
              <a:buAutoNum type="arabicParenR"/>
            </a:pPr>
            <a:r>
              <a:rPr lang="pl-PL" altLang="pl-PL" sz="2000" dirty="0" smtClean="0"/>
              <a:t>2</a:t>
            </a:r>
            <a:r>
              <a:rPr lang="pl-PL" altLang="pl-PL" sz="2000" dirty="0"/>
              <a:t>) </a:t>
            </a:r>
            <a:r>
              <a:rPr lang="pl-PL" altLang="pl-PL" sz="2000" b="1" dirty="0"/>
              <a:t>sporcie</a:t>
            </a:r>
            <a:r>
              <a:rPr lang="pl-PL" altLang="pl-PL" sz="2000" dirty="0"/>
              <a:t>, w którym odbywa się szkolenie sportowe w danej szkole lub danym oddziale, </a:t>
            </a:r>
            <a:r>
              <a:rPr lang="pl-PL" altLang="pl-PL" sz="2000" dirty="0" smtClean="0"/>
              <a:t>(…);</a:t>
            </a:r>
            <a:endParaRPr lang="pl-PL" altLang="pl-PL" sz="2000" dirty="0"/>
          </a:p>
          <a:p>
            <a:pPr lvl="0" algn="just">
              <a:lnSpc>
                <a:spcPct val="115000"/>
              </a:lnSpc>
            </a:pPr>
            <a:r>
              <a:rPr lang="pl-PL" altLang="pl-PL" sz="2000" dirty="0"/>
              <a:t>3) </a:t>
            </a:r>
            <a:r>
              <a:rPr lang="pl-PL" altLang="pl-PL" sz="2000" b="1" dirty="0"/>
              <a:t>obowiązkowych zajęciach edukacyjnych</a:t>
            </a:r>
            <a:r>
              <a:rPr lang="pl-PL" altLang="pl-PL" sz="2000" dirty="0"/>
              <a:t>, </a:t>
            </a:r>
            <a:r>
              <a:rPr lang="pl-PL" altLang="pl-PL" sz="2000" dirty="0" smtClean="0"/>
              <a:t>(…), z </a:t>
            </a:r>
            <a:r>
              <a:rPr lang="pl-PL" altLang="pl-PL" sz="2000" dirty="0"/>
              <a:t>których oceny wymienione </a:t>
            </a:r>
            <a:r>
              <a:rPr lang="pl-PL" altLang="pl-PL" sz="2000" dirty="0" smtClean="0"/>
              <a:t/>
            </a:r>
            <a:br>
              <a:rPr lang="pl-PL" altLang="pl-PL" sz="2000" dirty="0" smtClean="0"/>
            </a:br>
            <a:r>
              <a:rPr lang="pl-PL" altLang="pl-PL" sz="2000" dirty="0" smtClean="0"/>
              <a:t>na </a:t>
            </a:r>
            <a:r>
              <a:rPr lang="pl-PL" altLang="pl-PL" sz="2000" dirty="0"/>
              <a:t>świadectwie ukończenia szkoły podstawowej albo branżowej szkoły I stopnia będą brane pod uwagę w postępowaniu rekrutacyjnym do szkoły ponadpodstawowej, </a:t>
            </a:r>
            <a:r>
              <a:rPr lang="pl-PL" altLang="pl-PL" sz="2000" dirty="0" smtClean="0"/>
              <a:t>(…).</a:t>
            </a:r>
            <a:endParaRPr lang="pl-PL" altLang="pl-PL" sz="2000" dirty="0"/>
          </a:p>
        </p:txBody>
      </p:sp>
      <p:sp>
        <p:nvSpPr>
          <p:cNvPr id="2" name="pole tekstowe 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49617351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r>
              <a:rPr lang="pl-PL" altLang="zh-CN" sz="1600" b="1" kern="0" dirty="0" smtClean="0">
                <a:ea typeface="华文中宋" pitchFamily="2" charset="-122"/>
                <a:cs typeface="Arial" panose="020B0604020202020204" pitchFamily="34" charset="0"/>
              </a:rPr>
              <a:t>– harmonogram</a:t>
            </a:r>
            <a:endParaRPr lang="pl-PL" altLang="zh-CN" sz="16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17</a:t>
            </a:fld>
            <a:endParaRPr lang="zh-CN" altLang="en-US" sz="1050" dirty="0"/>
          </a:p>
        </p:txBody>
      </p:sp>
      <p:sp>
        <p:nvSpPr>
          <p:cNvPr id="7" name="pole tekstowe 6"/>
          <p:cNvSpPr txBox="1"/>
          <p:nvPr/>
        </p:nvSpPr>
        <p:spPr>
          <a:xfrm>
            <a:off x="281347" y="771545"/>
            <a:ext cx="8755149" cy="4033412"/>
          </a:xfrm>
          <a:prstGeom prst="rect">
            <a:avLst/>
          </a:prstGeom>
          <a:noFill/>
        </p:spPr>
        <p:txBody>
          <a:bodyPr wrap="square" rtlCol="0">
            <a:spAutoFit/>
          </a:bodyPr>
          <a:lstStyle/>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 11. Kurator oświaty:</a:t>
            </a:r>
          </a:p>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1) przekazuje gminom i dyrektorom szkół podstawowych </a:t>
            </a:r>
            <a:r>
              <a:rPr lang="pl-PL" sz="2400" b="1" kern="0" dirty="0">
                <a:solidFill>
                  <a:srgbClr val="000000"/>
                </a:solidFill>
                <a:latin typeface="Times New Roman"/>
                <a:ea typeface="Times New Roman"/>
              </a:rPr>
              <a:t>informację </a:t>
            </a:r>
            <a:r>
              <a:rPr lang="pl-PL" sz="2400" b="1" u="sng" kern="0" dirty="0">
                <a:solidFill>
                  <a:srgbClr val="000000"/>
                </a:solidFill>
                <a:latin typeface="Times New Roman"/>
                <a:ea typeface="Times New Roman"/>
              </a:rPr>
              <a:t>o szkołach ponadpodstawowych</a:t>
            </a:r>
            <a:r>
              <a:rPr lang="pl-PL" sz="2400" kern="0" dirty="0">
                <a:solidFill>
                  <a:srgbClr val="000000"/>
                </a:solidFill>
                <a:latin typeface="Times New Roman"/>
                <a:ea typeface="Times New Roman"/>
              </a:rPr>
              <a:t>, z wyjątkiem szkół policealnych </a:t>
            </a:r>
            <a:br>
              <a:rPr lang="pl-PL" sz="2400" kern="0" dirty="0">
                <a:solidFill>
                  <a:srgbClr val="000000"/>
                </a:solidFill>
                <a:latin typeface="Times New Roman"/>
                <a:ea typeface="Times New Roman"/>
              </a:rPr>
            </a:br>
            <a:r>
              <a:rPr lang="pl-PL" sz="2400" kern="0" dirty="0">
                <a:solidFill>
                  <a:srgbClr val="000000"/>
                </a:solidFill>
                <a:latin typeface="Times New Roman"/>
                <a:ea typeface="Times New Roman"/>
              </a:rPr>
              <a:t>i szkół dla dorosłych, </a:t>
            </a:r>
            <a:r>
              <a:rPr lang="pl-PL" sz="2400" b="1" kern="0" dirty="0">
                <a:solidFill>
                  <a:srgbClr val="000000"/>
                </a:solidFill>
                <a:latin typeface="Times New Roman"/>
                <a:ea typeface="Times New Roman"/>
              </a:rPr>
              <a:t>na terenie województwa</a:t>
            </a:r>
            <a:r>
              <a:rPr lang="pl-PL" sz="2400" kern="0" dirty="0">
                <a:solidFill>
                  <a:srgbClr val="000000"/>
                </a:solidFill>
                <a:latin typeface="Times New Roman"/>
                <a:ea typeface="Times New Roman"/>
              </a:rPr>
              <a:t>;</a:t>
            </a:r>
          </a:p>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2) organizuje punkty informacyjne o wolnych miejscach w szkołach, o których mowa w pkt 1.</a:t>
            </a:r>
            <a:endParaRPr lang="pl-PL" altLang="pl-PL" sz="2400" kern="0" dirty="0">
              <a:solidFill>
                <a:srgbClr val="000000"/>
              </a:solidFill>
              <a:latin typeface="Times New Roman"/>
            </a:endParaRPr>
          </a:p>
          <a:p>
            <a:pPr lvl="0" algn="just" fontAlgn="base">
              <a:lnSpc>
                <a:spcPct val="115000"/>
              </a:lnSpc>
              <a:spcBef>
                <a:spcPct val="20000"/>
              </a:spcBef>
              <a:buClr>
                <a:srgbClr val="5F5F5F"/>
              </a:buClr>
            </a:pPr>
            <a:endParaRPr lang="pl-PL" altLang="pl-PL" sz="2000" kern="0" dirty="0">
              <a:solidFill>
                <a:srgbClr val="000000"/>
              </a:solidFill>
              <a:latin typeface="Times New Roman"/>
            </a:endParaRPr>
          </a:p>
          <a:p>
            <a:pPr lvl="0" algn="just" fontAlgn="base">
              <a:lnSpc>
                <a:spcPct val="115000"/>
              </a:lnSpc>
              <a:spcBef>
                <a:spcPct val="20000"/>
              </a:spcBef>
              <a:buClr>
                <a:srgbClr val="5F5F5F"/>
              </a:buClr>
            </a:pPr>
            <a:endParaRPr lang="pl-PL" altLang="pl-PL" sz="1400" i="1" kern="0" dirty="0">
              <a:solidFill>
                <a:srgbClr val="000000"/>
              </a:solidFill>
              <a:latin typeface="Times New Roman"/>
            </a:endParaRPr>
          </a:p>
          <a:p>
            <a:pPr lvl="0" algn="just" fontAlgn="base">
              <a:lnSpc>
                <a:spcPct val="115000"/>
              </a:lnSpc>
              <a:spcBef>
                <a:spcPct val="20000"/>
              </a:spcBef>
              <a:buClr>
                <a:srgbClr val="5F5F5F"/>
              </a:buClr>
            </a:pPr>
            <a:r>
              <a:rPr lang="pl-PL" altLang="pl-PL" sz="1200" i="1" kern="0" dirty="0">
                <a:solidFill>
                  <a:srgbClr val="000000"/>
                </a:solidFill>
                <a:latin typeface="Times New Roman"/>
              </a:rPr>
              <a:t>rozporządzenie Ministra Edukacji Narodowej z dnia 16 marca 2017 r. w sprawie przeprowadzania postępowania rekrutacyjnego oraz postępowania uzupełniającego do publicznych przedszkoli, szkół i placówek</a:t>
            </a:r>
            <a:endParaRPr lang="pl-PL" altLang="pl-PL" sz="1050" i="1" kern="0" dirty="0">
              <a:solidFill>
                <a:srgbClr val="000000"/>
              </a:solidFill>
              <a:latin typeface="Times New Roman"/>
            </a:endParaRPr>
          </a:p>
        </p:txBody>
      </p:sp>
    </p:spTree>
    <p:extLst>
      <p:ext uri="{BB962C8B-B14F-4D97-AF65-F5344CB8AC3E}">
        <p14:creationId xmlns:p14="http://schemas.microsoft.com/office/powerpoint/2010/main" xmlns="" val="139614440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r>
              <a:rPr lang="pl-PL" altLang="zh-CN" sz="1600" b="1" kern="0" dirty="0" smtClean="0">
                <a:ea typeface="华文中宋" pitchFamily="2" charset="-122"/>
                <a:cs typeface="Arial" panose="020B0604020202020204" pitchFamily="34" charset="0"/>
              </a:rPr>
              <a:t>– harmonogram</a:t>
            </a:r>
            <a:endParaRPr lang="pl-PL" altLang="zh-CN" sz="16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18</a:t>
            </a:fld>
            <a:endParaRPr lang="zh-CN" altLang="en-US" sz="1050" dirty="0"/>
          </a:p>
        </p:txBody>
      </p:sp>
      <p:sp>
        <p:nvSpPr>
          <p:cNvPr id="7" name="pole tekstowe 6"/>
          <p:cNvSpPr txBox="1"/>
          <p:nvPr/>
        </p:nvSpPr>
        <p:spPr>
          <a:xfrm>
            <a:off x="281347" y="771545"/>
            <a:ext cx="8755149" cy="3877985"/>
          </a:xfrm>
          <a:prstGeom prst="rect">
            <a:avLst/>
          </a:prstGeom>
          <a:noFill/>
        </p:spPr>
        <p:txBody>
          <a:bodyPr wrap="square" rtlCol="0">
            <a:spAutoFit/>
          </a:bodyPr>
          <a:lstStyle/>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 11. Kurator oświaty: </a:t>
            </a:r>
          </a:p>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1) przekazuje gminom i dyrektorom gimnazjów informację </a:t>
            </a:r>
            <a:br>
              <a:rPr lang="pl-PL" sz="2400" kern="0" dirty="0">
                <a:solidFill>
                  <a:srgbClr val="000000"/>
                </a:solidFill>
                <a:latin typeface="Times New Roman"/>
                <a:ea typeface="Times New Roman"/>
              </a:rPr>
            </a:br>
            <a:r>
              <a:rPr lang="pl-PL" sz="2400" kern="0" dirty="0">
                <a:solidFill>
                  <a:srgbClr val="000000"/>
                </a:solidFill>
                <a:latin typeface="Times New Roman"/>
                <a:ea typeface="Times New Roman"/>
              </a:rPr>
              <a:t>o </a:t>
            </a:r>
            <a:r>
              <a:rPr lang="pl-PL" sz="2400" b="1" u="sng" kern="0" dirty="0">
                <a:solidFill>
                  <a:srgbClr val="000000"/>
                </a:solidFill>
                <a:latin typeface="Times New Roman"/>
                <a:ea typeface="Times New Roman"/>
              </a:rPr>
              <a:t>trzyletnich liceach ogólnokształcących, czteroletnich technikach i branżowych szkołach I stopnia</a:t>
            </a:r>
            <a:r>
              <a:rPr lang="pl-PL" sz="2400" kern="0" dirty="0">
                <a:solidFill>
                  <a:srgbClr val="000000"/>
                </a:solidFill>
                <a:latin typeface="Times New Roman"/>
                <a:ea typeface="Times New Roman"/>
              </a:rPr>
              <a:t>;</a:t>
            </a:r>
          </a:p>
          <a:p>
            <a:pPr lvl="0" algn="just" fontAlgn="base">
              <a:lnSpc>
                <a:spcPct val="115000"/>
              </a:lnSpc>
              <a:spcBef>
                <a:spcPct val="20000"/>
              </a:spcBef>
              <a:buClr>
                <a:srgbClr val="5F5F5F"/>
              </a:buClr>
            </a:pPr>
            <a:r>
              <a:rPr lang="pl-PL" sz="2400" kern="0" dirty="0">
                <a:solidFill>
                  <a:srgbClr val="000000"/>
                </a:solidFill>
                <a:latin typeface="Times New Roman"/>
                <a:ea typeface="Times New Roman"/>
              </a:rPr>
              <a:t>2) organizuje punkty informacyjne o wolnych miejscach w szkołach, o których mowa w pkt 1</a:t>
            </a:r>
            <a:r>
              <a:rPr lang="pl-PL" sz="2400" kern="0" dirty="0" smtClean="0">
                <a:solidFill>
                  <a:srgbClr val="000000"/>
                </a:solidFill>
                <a:latin typeface="Times New Roman"/>
                <a:ea typeface="Times New Roman"/>
              </a:rPr>
              <a:t>.</a:t>
            </a:r>
          </a:p>
          <a:p>
            <a:pPr lvl="0" algn="just" fontAlgn="base">
              <a:lnSpc>
                <a:spcPct val="115000"/>
              </a:lnSpc>
              <a:spcBef>
                <a:spcPct val="20000"/>
              </a:spcBef>
              <a:buClr>
                <a:srgbClr val="5F5F5F"/>
              </a:buClr>
            </a:pPr>
            <a:endParaRPr lang="pl-PL" altLang="pl-PL" sz="2000" kern="0" dirty="0">
              <a:solidFill>
                <a:srgbClr val="000000"/>
              </a:solidFill>
              <a:latin typeface="Times New Roman"/>
            </a:endParaRPr>
          </a:p>
          <a:p>
            <a:pPr lvl="0" algn="just" fontAlgn="base">
              <a:lnSpc>
                <a:spcPct val="115000"/>
              </a:lnSpc>
              <a:spcBef>
                <a:spcPct val="20000"/>
              </a:spcBef>
              <a:buClr>
                <a:srgbClr val="5F5F5F"/>
              </a:buClr>
            </a:pPr>
            <a:r>
              <a:rPr lang="pl-PL" altLang="pl-PL" sz="1200" i="1" kern="0" dirty="0">
                <a:solidFill>
                  <a:srgbClr val="000000"/>
                </a:solidFill>
                <a:latin typeface="Times New Roman"/>
              </a:rPr>
              <a:t>rozporządzenie Ministra Edukacji Narodowej z dnia 14 marca 2017 r. w sprawie przeprowadzania postępowania rekrutacyjnego oraz postępowania uzupełniającego na lata szkolne 2017/2018-2019/2020 do trzyletniego liceum ogólnokształcącego, czteroletniego technikum i branżowej szkoły I stopnia, dla kandydatów będących absolwentami dotychczasowego gimnazjum (Dz. U. poz. 586)</a:t>
            </a:r>
          </a:p>
        </p:txBody>
      </p:sp>
    </p:spTree>
    <p:extLst>
      <p:ext uri="{BB962C8B-B14F-4D97-AF65-F5344CB8AC3E}">
        <p14:creationId xmlns:p14="http://schemas.microsoft.com/office/powerpoint/2010/main" xmlns="" val="341607021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1488494"/>
            <a:ext cx="9036496" cy="752514"/>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2000" b="1" kern="0" dirty="0">
                <a:ea typeface="华文中宋" pitchFamily="2" charset="-122"/>
                <a:cs typeface="Arial" panose="020B0604020202020204" pitchFamily="34" charset="0"/>
              </a:rPr>
              <a:t>Postępowanie rekrutacyjne </a:t>
            </a:r>
            <a:r>
              <a:rPr lang="pl-PL" altLang="zh-CN" sz="2000" b="1" kern="0" dirty="0" smtClean="0">
                <a:ea typeface="华文中宋" pitchFamily="2" charset="-122"/>
                <a:cs typeface="Arial" panose="020B0604020202020204" pitchFamily="34" charset="0"/>
              </a:rPr>
              <a:t>– zadania dyrektora szkoły przyjmującej absolwentów gimnazjów i ośmioletniej szkoły podstawowej</a:t>
            </a:r>
            <a:endParaRPr lang="pl-PL" altLang="zh-CN" sz="20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19</a:t>
            </a:fld>
            <a:endParaRPr lang="zh-CN" altLang="en-US" sz="1050" dirty="0"/>
          </a:p>
        </p:txBody>
      </p:sp>
    </p:spTree>
    <p:extLst>
      <p:ext uri="{BB962C8B-B14F-4D97-AF65-F5344CB8AC3E}">
        <p14:creationId xmlns:p14="http://schemas.microsoft.com/office/powerpoint/2010/main" xmlns="" val="28772376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10844" y="-1588"/>
            <a:ext cx="9138699" cy="51450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6" name="矩形 5"/>
          <p:cNvSpPr/>
          <p:nvPr/>
        </p:nvSpPr>
        <p:spPr>
          <a:xfrm>
            <a:off x="281347" y="1347614"/>
            <a:ext cx="8611134" cy="2863861"/>
          </a:xfrm>
          <a:prstGeom prst="rect">
            <a:avLst/>
          </a:prstGeom>
        </p:spPr>
        <p:txBody>
          <a:bodyPr wrap="square">
            <a:spAutoFit/>
          </a:bodyPr>
          <a:lstStyle/>
          <a:p>
            <a:pPr marL="285750" indent="-285750" algn="just">
              <a:buFont typeface="Wingdings" panose="05000000000000000000" pitchFamily="2" charset="2"/>
              <a:buChar char="Ø"/>
            </a:pPr>
            <a:r>
              <a:rPr lang="pl-PL" sz="2400" b="1" dirty="0"/>
              <a:t>ustawa z dnia 14 grudnia 2016 r. Prawo oświatowe </a:t>
            </a:r>
            <a:br>
              <a:rPr lang="pl-PL" sz="2400" b="1" dirty="0"/>
            </a:br>
            <a:r>
              <a:rPr lang="pl-PL" sz="2400" b="1" dirty="0"/>
              <a:t>(Dz. U. z 2018 r. poz. 996, z </a:t>
            </a:r>
            <a:r>
              <a:rPr lang="pl-PL" sz="2400" b="1" dirty="0" err="1"/>
              <a:t>póź</a:t>
            </a:r>
            <a:r>
              <a:rPr lang="pl-PL" sz="2400" b="1" dirty="0"/>
              <a:t>. zm.);</a:t>
            </a:r>
          </a:p>
          <a:p>
            <a:pPr algn="just"/>
            <a:endParaRPr lang="pl-PL" sz="1200" b="1" dirty="0"/>
          </a:p>
          <a:p>
            <a:pPr marL="285750" indent="-285750" algn="just">
              <a:buFont typeface="Wingdings" panose="05000000000000000000" pitchFamily="2" charset="2"/>
              <a:buChar char="Ø"/>
            </a:pPr>
            <a:r>
              <a:rPr lang="pl-PL" sz="2400" b="1" dirty="0"/>
              <a:t>ustawa z dnia 14 grudnia 2016 r. - Przepisy wprowadzające ustawę - Prawo oświatowe </a:t>
            </a:r>
            <a:r>
              <a:rPr lang="pl-PL" sz="2400" b="1" dirty="0" smtClean="0"/>
              <a:t>(</a:t>
            </a:r>
            <a:r>
              <a:rPr lang="pl-PL" sz="2400" b="1" dirty="0"/>
              <a:t>Dz. U. z 2017 r. poz. 60 z </a:t>
            </a:r>
            <a:r>
              <a:rPr lang="pl-PL" sz="2400" b="1" dirty="0" err="1"/>
              <a:t>późn</a:t>
            </a:r>
            <a:r>
              <a:rPr lang="pl-PL" sz="2400" b="1" dirty="0"/>
              <a:t>. zm.);</a:t>
            </a:r>
          </a:p>
          <a:p>
            <a:pPr algn="just"/>
            <a:endParaRPr lang="pl-PL" sz="1200" b="1" dirty="0"/>
          </a:p>
          <a:p>
            <a:pPr marL="285750" indent="-285750" algn="just">
              <a:buFont typeface="Wingdings" panose="05000000000000000000" pitchFamily="2" charset="2"/>
              <a:buChar char="Ø"/>
            </a:pPr>
            <a:r>
              <a:rPr lang="pl-PL" sz="2400" b="1" dirty="0"/>
              <a:t>ustawa z dnia 7 września 1991 r. o systemie oświaty </a:t>
            </a:r>
            <a:br>
              <a:rPr lang="pl-PL" sz="2400" b="1" dirty="0"/>
            </a:br>
            <a:r>
              <a:rPr lang="pl-PL" sz="2400" b="1" dirty="0"/>
              <a:t>(Dz. U. z 2018 r. poz. 1457, z </a:t>
            </a:r>
            <a:r>
              <a:rPr lang="pl-PL" sz="2400" b="1" dirty="0" err="1"/>
              <a:t>póź</a:t>
            </a:r>
            <a:r>
              <a:rPr lang="pl-PL" sz="2400" b="1" dirty="0"/>
              <a:t>. zm.);</a:t>
            </a:r>
          </a:p>
          <a:p>
            <a:pPr lvl="0" algn="just" fontAlgn="base">
              <a:lnSpc>
                <a:spcPct val="110000"/>
              </a:lnSpc>
              <a:spcBef>
                <a:spcPct val="0"/>
              </a:spcBef>
              <a:spcAft>
                <a:spcPct val="0"/>
              </a:spcAft>
            </a:pPr>
            <a:endParaRPr lang="pl-PL" altLang="zh-CN" sz="1100" kern="0" dirty="0">
              <a:latin typeface="Arial" panose="020B0604020202020204" pitchFamily="34" charset="0"/>
              <a:ea typeface="微软雅黑" panose="020B0503020204020204" pitchFamily="34" charset="-122"/>
              <a:cs typeface="Arial" panose="020B0604020202020204" pitchFamily="34" charset="0"/>
            </a:endParaRPr>
          </a:p>
        </p:txBody>
      </p:sp>
      <p:sp>
        <p:nvSpPr>
          <p:cNvPr id="8" name="矩形 7"/>
          <p:cNvSpPr/>
          <p:nvPr/>
        </p:nvSpPr>
        <p:spPr>
          <a:xfrm>
            <a:off x="107504" y="195486"/>
            <a:ext cx="8784976" cy="701731"/>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2400" b="1" kern="0" dirty="0" smtClean="0">
                <a:ea typeface="华文中宋" pitchFamily="2" charset="-122"/>
                <a:cs typeface="Arial" panose="020B0604020202020204" pitchFamily="34" charset="0"/>
              </a:rPr>
              <a:t>ustawy</a:t>
            </a:r>
            <a:r>
              <a:rPr lang="pl-PL" altLang="zh-CN" sz="3600" b="1" kern="0" dirty="0" smtClean="0">
                <a:latin typeface="Arial" panose="020B0604020202020204" pitchFamily="34" charset="0"/>
                <a:ea typeface="华文中宋" pitchFamily="2" charset="-122"/>
                <a:cs typeface="Arial" panose="020B0604020202020204" pitchFamily="34" charset="0"/>
              </a:rPr>
              <a:t> </a:t>
            </a:r>
            <a:endParaRPr lang="en-US" altLang="zh-CN" sz="3600" b="1" kern="0" dirty="0">
              <a:latin typeface="Arial" panose="020B0604020202020204" pitchFamily="34" charset="0"/>
              <a:ea typeface="华文中宋" pitchFamily="2" charset="-122"/>
              <a:cs typeface="Arial" panose="020B0604020202020204" pitchFamily="34" charset="0"/>
            </a:endParaRPr>
          </a:p>
        </p:txBody>
      </p:sp>
      <p:sp>
        <p:nvSpPr>
          <p:cNvPr id="2" name="pole tekstowe 1"/>
          <p:cNvSpPr txBox="1"/>
          <p:nvPr/>
        </p:nvSpPr>
        <p:spPr>
          <a:xfrm>
            <a:off x="35496" y="195486"/>
            <a:ext cx="9127855" cy="369332"/>
          </a:xfrm>
          <a:prstGeom prst="rect">
            <a:avLst/>
          </a:prstGeom>
          <a:noFill/>
        </p:spPr>
        <p:txBody>
          <a:bodyPr wrap="square" rtlCol="0">
            <a:spAutoFit/>
          </a:bodyPr>
          <a:lstStyle/>
          <a:p>
            <a:endParaRPr lang="pl-PL" dirty="0"/>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2</a:t>
            </a:fld>
            <a:endParaRPr lang="zh-CN" altLang="en-US" sz="1050" dirty="0"/>
          </a:p>
        </p:txBody>
      </p:sp>
    </p:spTree>
    <p:extLst>
      <p:ext uri="{BB962C8B-B14F-4D97-AF65-F5344CB8AC3E}">
        <p14:creationId xmlns:p14="http://schemas.microsoft.com/office/powerpoint/2010/main" xmlns="" val="389193678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20</a:t>
            </a:fld>
            <a:endParaRPr lang="zh-CN" altLang="en-US" sz="1050" dirty="0"/>
          </a:p>
        </p:txBody>
      </p:sp>
      <p:sp>
        <p:nvSpPr>
          <p:cNvPr id="10" name="pole tekstowe 9"/>
          <p:cNvSpPr txBox="1"/>
          <p:nvPr/>
        </p:nvSpPr>
        <p:spPr>
          <a:xfrm>
            <a:off x="395536" y="627534"/>
            <a:ext cx="8280920" cy="3170099"/>
          </a:xfrm>
          <a:prstGeom prst="rect">
            <a:avLst/>
          </a:prstGeom>
          <a:noFill/>
        </p:spPr>
        <p:txBody>
          <a:bodyPr wrap="square" rtlCol="0">
            <a:spAutoFit/>
          </a:bodyPr>
          <a:lstStyle/>
          <a:p>
            <a:pPr algn="just"/>
            <a:r>
              <a:rPr lang="pl-PL" sz="2000" dirty="0"/>
              <a:t>Art. 130. </a:t>
            </a:r>
            <a:endParaRPr lang="pl-PL" sz="2000" dirty="0" smtClean="0"/>
          </a:p>
          <a:p>
            <a:pPr algn="just"/>
            <a:r>
              <a:rPr lang="pl-PL" sz="2000" dirty="0" smtClean="0"/>
              <a:t>4</a:t>
            </a:r>
            <a:r>
              <a:rPr lang="pl-PL" sz="2000" dirty="0"/>
              <a:t>. Postępowanie rekrutacyjne jest </a:t>
            </a:r>
            <a:r>
              <a:rPr lang="pl-PL" sz="2000" b="1" dirty="0"/>
              <a:t>prowadzone </a:t>
            </a:r>
            <a:r>
              <a:rPr lang="pl-PL" sz="2000" b="1" dirty="0" smtClean="0"/>
              <a:t>na </a:t>
            </a:r>
            <a:r>
              <a:rPr lang="pl-PL" sz="2000" b="1" dirty="0"/>
              <a:t>wniosek rodzica kandydata </a:t>
            </a:r>
            <a:r>
              <a:rPr lang="pl-PL" sz="2000" dirty="0"/>
              <a:t>lub na wniosek kandydata pełnoletniego, o którym mowa w art. 149. </a:t>
            </a:r>
            <a:endParaRPr lang="pl-PL" sz="2000" dirty="0" smtClean="0"/>
          </a:p>
          <a:p>
            <a:pPr algn="just"/>
            <a:endParaRPr lang="pl-PL" sz="2000" dirty="0" smtClean="0"/>
          </a:p>
          <a:p>
            <a:pPr algn="just"/>
            <a:r>
              <a:rPr lang="pl-PL" sz="2000" dirty="0" smtClean="0"/>
              <a:t>7</a:t>
            </a:r>
            <a:r>
              <a:rPr lang="pl-PL" sz="2000" dirty="0"/>
              <a:t>. Postępowanie rekrutacyjne może być prowadzone </a:t>
            </a:r>
            <a:r>
              <a:rPr lang="pl-PL" sz="2000" dirty="0" smtClean="0"/>
              <a:t>z </a:t>
            </a:r>
            <a:r>
              <a:rPr lang="pl-PL" sz="2000" dirty="0"/>
              <a:t>wykorzystaniem systemów informatycznych.</a:t>
            </a:r>
          </a:p>
          <a:p>
            <a:pPr algn="just"/>
            <a:endParaRPr lang="pl-PL" sz="2000" dirty="0"/>
          </a:p>
          <a:p>
            <a:pPr algn="just"/>
            <a:r>
              <a:rPr lang="pl-PL" sz="2000" dirty="0"/>
              <a:t>8. Przepisy niniejszego rozdziału stosuje się także do dzieci i młodzieży posiadających orzeczenie o potrzebie kształcenia specjalnego, którzy ubiegają się o przyjęcie </a:t>
            </a:r>
            <a:r>
              <a:rPr lang="pl-PL" sz="2000" dirty="0" smtClean="0"/>
              <a:t>do </a:t>
            </a:r>
            <a:r>
              <a:rPr lang="pl-PL" sz="2000" dirty="0"/>
              <a:t>publicznego przedszkola i publicznej szkoły ogólnodostępnej. </a:t>
            </a:r>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223597745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21</a:t>
            </a:fld>
            <a:endParaRPr lang="zh-CN" altLang="en-US" sz="1050" dirty="0"/>
          </a:p>
        </p:txBody>
      </p:sp>
      <p:sp>
        <p:nvSpPr>
          <p:cNvPr id="10" name="pole tekstowe 9"/>
          <p:cNvSpPr txBox="1"/>
          <p:nvPr/>
        </p:nvSpPr>
        <p:spPr>
          <a:xfrm>
            <a:off x="395536" y="627534"/>
            <a:ext cx="8280920" cy="3477875"/>
          </a:xfrm>
          <a:prstGeom prst="rect">
            <a:avLst/>
          </a:prstGeom>
          <a:noFill/>
        </p:spPr>
        <p:txBody>
          <a:bodyPr wrap="square" rtlCol="0">
            <a:spAutoFit/>
          </a:bodyPr>
          <a:lstStyle/>
          <a:p>
            <a:pPr algn="just"/>
            <a:r>
              <a:rPr lang="pl-PL" sz="2000" dirty="0"/>
              <a:t>Art. 156. 1. Wniosek, o którym mowa w art. 149, może być złożony </a:t>
            </a:r>
            <a:r>
              <a:rPr lang="pl-PL" sz="2000" b="1" dirty="0"/>
              <a:t>do nie więcej niż trzech wybranych</a:t>
            </a:r>
            <a:r>
              <a:rPr lang="pl-PL" sz="2000" dirty="0"/>
              <a:t> publicznych przedszkoli, publicznych innych form wychowania przedszkolnego albo publicznych szkół, chyba że </a:t>
            </a:r>
            <a:r>
              <a:rPr lang="pl-PL" sz="2000" b="1" dirty="0"/>
              <a:t>organ prowadzący dopuści możliwość składania wniosku do więcej niż trzech </a:t>
            </a:r>
            <a:r>
              <a:rPr lang="pl-PL" sz="2000" dirty="0"/>
              <a:t>wybranych publicznych przedszkoli, publicznych innych form wychowania przedszkolnego albo </a:t>
            </a:r>
            <a:r>
              <a:rPr lang="pl-PL" sz="2000" b="1" dirty="0"/>
              <a:t>publicznych szkół</a:t>
            </a:r>
            <a:r>
              <a:rPr lang="pl-PL" sz="2000" dirty="0"/>
              <a:t>.</a:t>
            </a:r>
          </a:p>
          <a:p>
            <a:pPr algn="just"/>
            <a:endParaRPr lang="pl-PL" sz="2000" dirty="0"/>
          </a:p>
          <a:p>
            <a:pPr algn="just"/>
            <a:r>
              <a:rPr lang="pl-PL" sz="2000" dirty="0"/>
              <a:t>2. We wniosku, o którym mowa w ust. 1, określa się </a:t>
            </a:r>
            <a:r>
              <a:rPr lang="pl-PL" sz="2000" b="1" dirty="0"/>
              <a:t>kolejność wybranych </a:t>
            </a:r>
            <a:r>
              <a:rPr lang="pl-PL" sz="2000" dirty="0"/>
              <a:t>publicznych przedszkoli, publicznych innych form wychowania przedszkolnego albo </a:t>
            </a:r>
            <a:r>
              <a:rPr lang="pl-PL" sz="2000" b="1" dirty="0"/>
              <a:t>publicznych szkół w porządku od najbardziej do najmniej preferowanych</a:t>
            </a:r>
            <a:r>
              <a:rPr lang="pl-PL" sz="2000" dirty="0"/>
              <a:t>. </a:t>
            </a:r>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74769781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ymbol zastępczy stopki 3"/>
          <p:cNvSpPr>
            <a:spLocks noGrp="1"/>
          </p:cNvSpPr>
          <p:nvPr>
            <p:ph type="ftr" sz="quarter" idx="11"/>
          </p:nvPr>
        </p:nvSpPr>
        <p:spPr/>
        <p:txBody>
          <a:bodyPr/>
          <a:lstStyle/>
          <a:p>
            <a:r>
              <a:rPr lang="pl-PL" altLang="pl-PL" smtClean="0"/>
              <a:t>Kuratorium Oświaty w Poznaniu Delegatura w Lesznie</a:t>
            </a:r>
            <a:endParaRPr lang="pl-PL" altLang="pl-PL"/>
          </a:p>
        </p:txBody>
      </p:sp>
      <p:sp>
        <p:nvSpPr>
          <p:cNvPr id="5" name="Symbol zastępczy numeru slajdu 4"/>
          <p:cNvSpPr>
            <a:spLocks noGrp="1"/>
          </p:cNvSpPr>
          <p:nvPr>
            <p:ph type="sldNum" sz="quarter" idx="12"/>
          </p:nvPr>
        </p:nvSpPr>
        <p:spPr/>
        <p:txBody>
          <a:bodyPr/>
          <a:lstStyle/>
          <a:p>
            <a:fld id="{FC9F13EF-EE6D-48DD-9FD8-906A6297DC17}" type="slidenum">
              <a:rPr lang="pl-PL" altLang="pl-PL" smtClean="0"/>
              <a:pPr/>
              <a:t>22</a:t>
            </a:fld>
            <a:endParaRPr lang="pl-PL" altLang="pl-PL"/>
          </a:p>
        </p:txBody>
      </p:sp>
      <p:sp>
        <p:nvSpPr>
          <p:cNvPr id="9" name="Prostokąt 8"/>
          <p:cNvSpPr/>
          <p:nvPr/>
        </p:nvSpPr>
        <p:spPr>
          <a:xfrm>
            <a:off x="611560" y="465517"/>
            <a:ext cx="8064896" cy="3108543"/>
          </a:xfrm>
          <a:prstGeom prst="rect">
            <a:avLst/>
          </a:prstGeom>
        </p:spPr>
        <p:txBody>
          <a:bodyPr wrap="square">
            <a:spAutoFit/>
          </a:bodyPr>
          <a:lstStyle/>
          <a:p>
            <a:pPr algn="ctr"/>
            <a:r>
              <a:rPr lang="pl-PL" sz="2800" b="1" dirty="0"/>
              <a:t>Postępowania </a:t>
            </a:r>
            <a:r>
              <a:rPr lang="pl-PL" sz="2800" b="1" dirty="0" smtClean="0"/>
              <a:t>rekrutacyjne </a:t>
            </a:r>
          </a:p>
          <a:p>
            <a:pPr algn="ctr"/>
            <a:r>
              <a:rPr lang="pl-PL" sz="2800" b="1" dirty="0" smtClean="0"/>
              <a:t>dla absolwentów szkoły podstawowej oraz dla absolwentów gimnazjów </a:t>
            </a:r>
          </a:p>
          <a:p>
            <a:pPr algn="ctr"/>
            <a:r>
              <a:rPr lang="pl-PL" sz="2800" b="1" dirty="0" smtClean="0">
                <a:solidFill>
                  <a:srgbClr val="FF0000"/>
                </a:solidFill>
              </a:rPr>
              <a:t>mają </a:t>
            </a:r>
            <a:r>
              <a:rPr lang="pl-PL" sz="2800" b="1" dirty="0">
                <a:solidFill>
                  <a:srgbClr val="FF0000"/>
                </a:solidFill>
              </a:rPr>
              <a:t>takie same ustawowe kryteria rekrutacyjne</a:t>
            </a:r>
            <a:r>
              <a:rPr lang="pl-PL" sz="2800" b="1" dirty="0"/>
              <a:t>, </a:t>
            </a:r>
            <a:endParaRPr lang="pl-PL" sz="2800" b="1" dirty="0" smtClean="0"/>
          </a:p>
          <a:p>
            <a:pPr algn="ctr"/>
            <a:r>
              <a:rPr lang="pl-PL" sz="2800" b="1" dirty="0" smtClean="0">
                <a:solidFill>
                  <a:srgbClr val="FF0000"/>
                </a:solidFill>
              </a:rPr>
              <a:t>ale </a:t>
            </a:r>
            <a:r>
              <a:rPr lang="pl-PL" sz="2800" b="1" dirty="0">
                <a:solidFill>
                  <a:srgbClr val="FF0000"/>
                </a:solidFill>
              </a:rPr>
              <a:t>inny sposób przeliczania na punkty wyników egzaminu gimnazjalnego i egzaminu ósmoklasisty</a:t>
            </a:r>
            <a:r>
              <a:rPr lang="pl-PL" sz="2800" b="1" dirty="0"/>
              <a:t> </a:t>
            </a:r>
            <a:endParaRPr lang="pl-PL" sz="2800" b="1" dirty="0" smtClean="0"/>
          </a:p>
          <a:p>
            <a:pPr algn="ctr"/>
            <a:r>
              <a:rPr lang="pl-PL" sz="2800" b="1" dirty="0" smtClean="0"/>
              <a:t>z </a:t>
            </a:r>
            <a:r>
              <a:rPr lang="pl-PL" sz="2800" b="1" dirty="0"/>
              <a:t>uwagi na odrębny zakres tych egzaminów. </a:t>
            </a:r>
          </a:p>
        </p:txBody>
      </p:sp>
    </p:spTree>
    <p:extLst>
      <p:ext uri="{BB962C8B-B14F-4D97-AF65-F5344CB8AC3E}">
        <p14:creationId xmlns:p14="http://schemas.microsoft.com/office/powerpoint/2010/main" xmlns="" val="36159295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solidFill>
                  <a:srgbClr val="FF0000"/>
                </a:solidFill>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23</a:t>
            </a:fld>
            <a:endParaRPr lang="zh-CN" altLang="en-US" sz="1050" dirty="0"/>
          </a:p>
        </p:txBody>
      </p:sp>
      <p:sp>
        <p:nvSpPr>
          <p:cNvPr id="10" name="pole tekstowe 9"/>
          <p:cNvSpPr txBox="1"/>
          <p:nvPr/>
        </p:nvSpPr>
        <p:spPr>
          <a:xfrm>
            <a:off x="395536" y="411510"/>
            <a:ext cx="8280920" cy="3970318"/>
          </a:xfrm>
          <a:prstGeom prst="rect">
            <a:avLst/>
          </a:prstGeom>
          <a:noFill/>
        </p:spPr>
        <p:txBody>
          <a:bodyPr wrap="square" rtlCol="0">
            <a:spAutoFit/>
          </a:bodyPr>
          <a:lstStyle/>
          <a:p>
            <a:pPr algn="just"/>
            <a:r>
              <a:rPr lang="pl-PL" sz="1400" dirty="0"/>
              <a:t>Art. 134. 2. W przypadku większej liczby kandydatów spełniających warunek, o którym mowa w ust. 1 pkt 1, niż liczba wolnych miejsc w szkole, o której mowa w ust. 1, </a:t>
            </a:r>
            <a:r>
              <a:rPr lang="pl-PL" sz="1400" b="1" dirty="0">
                <a:solidFill>
                  <a:srgbClr val="FF0000"/>
                </a:solidFill>
              </a:rPr>
              <a:t>na pierwszym etapie postępowania rekrutacyjnego są brane pod uwagę łącznie następujące kryteria</a:t>
            </a:r>
            <a:r>
              <a:rPr lang="pl-PL" sz="1400" dirty="0">
                <a:solidFill>
                  <a:srgbClr val="FF0000"/>
                </a:solidFill>
              </a:rPr>
              <a:t>:</a:t>
            </a:r>
          </a:p>
          <a:p>
            <a:pPr algn="just"/>
            <a:r>
              <a:rPr lang="pl-PL" sz="1400" dirty="0"/>
              <a:t>1) wyniki egzaminu ósmoklasisty;</a:t>
            </a:r>
          </a:p>
          <a:p>
            <a:pPr algn="just"/>
            <a:r>
              <a:rPr lang="pl-PL" sz="1400" dirty="0" smtClean="0"/>
              <a:t>2) wymienione </a:t>
            </a:r>
            <a:r>
              <a:rPr lang="pl-PL" sz="1400" dirty="0"/>
              <a:t>na świadectwie ukończenia szkoły podstawowej oceny z języka polskiego </a:t>
            </a:r>
            <a:br>
              <a:rPr lang="pl-PL" sz="1400" dirty="0"/>
            </a:br>
            <a:r>
              <a:rPr lang="pl-PL" sz="1400" dirty="0"/>
              <a:t>i matematyki oraz z dwóch obowiązkowych zajęć edukacyjnych ustalonych przez dyrektora danej szkoły jako brane pod uwagę w postępowaniu rekrutacyjnym do danego oddziału tej szkoły;</a:t>
            </a:r>
          </a:p>
          <a:p>
            <a:pPr algn="just"/>
            <a:r>
              <a:rPr lang="pl-PL" sz="1400" dirty="0"/>
              <a:t>3) świadectwo ukończenia szkoły podstawowej z wyróżnieniem;</a:t>
            </a:r>
          </a:p>
          <a:p>
            <a:pPr algn="just"/>
            <a:r>
              <a:rPr lang="pl-PL" sz="1400" dirty="0"/>
              <a:t>4) szczególne osiągnięcia wymienione na świadectwie ukończenia szkoły podstawowej:</a:t>
            </a:r>
          </a:p>
          <a:p>
            <a:pPr algn="just"/>
            <a:r>
              <a:rPr lang="pl-PL" sz="1400" dirty="0"/>
              <a:t>a) uzyskanie wysokiego miejsca nagrodzonego lub uhonorowanego zwycięskim tytułem </a:t>
            </a:r>
            <a:br>
              <a:rPr lang="pl-PL" sz="1400" dirty="0"/>
            </a:br>
            <a:r>
              <a:rPr lang="pl-PL" sz="1400" dirty="0"/>
              <a:t>w zawodach wiedzy, artystycznych i sportowych, organizowanych przez kuratora oświaty albo </a:t>
            </a:r>
            <a:r>
              <a:rPr lang="pl-PL" sz="1400" dirty="0" smtClean="0"/>
              <a:t>organizowanych co </a:t>
            </a:r>
            <a:r>
              <a:rPr lang="pl-PL" sz="1400" dirty="0"/>
              <a:t>najmniej na szczeblu powiatowym przez inne podmioty działające </a:t>
            </a:r>
            <a:r>
              <a:rPr lang="pl-PL" sz="1400" dirty="0" smtClean="0"/>
              <a:t>na </a:t>
            </a:r>
            <a:r>
              <a:rPr lang="pl-PL" sz="1400" dirty="0"/>
              <a:t>terenie szkoły, z wyjątkiem tytułu laureata lub finalisty ogólnopolskiej olimpiady przedmiotowej oraz tytułu laureata konkursu przedmiotowego </a:t>
            </a:r>
            <a:r>
              <a:rPr lang="pl-PL" sz="1400" dirty="0" smtClean="0"/>
              <a:t/>
            </a:r>
            <a:br>
              <a:rPr lang="pl-PL" sz="1400" dirty="0" smtClean="0"/>
            </a:br>
            <a:r>
              <a:rPr lang="pl-PL" sz="1400" dirty="0" smtClean="0"/>
              <a:t>o </a:t>
            </a:r>
            <a:r>
              <a:rPr lang="pl-PL" sz="1400" dirty="0"/>
              <a:t>zasięgu wojewódzkim lub </a:t>
            </a:r>
            <a:r>
              <a:rPr lang="pl-PL" sz="1400" dirty="0" err="1"/>
              <a:t>ponadwojewódzkim</a:t>
            </a:r>
            <a:r>
              <a:rPr lang="pl-PL" sz="1400" dirty="0"/>
              <a:t>, o których mowa w art. 132,</a:t>
            </a:r>
          </a:p>
          <a:p>
            <a:pPr algn="just"/>
            <a:r>
              <a:rPr lang="pl-PL" sz="1400" dirty="0"/>
              <a:t>b) osiągnięcia w zakresie aktywności społecznej, w tym na rzecz środowiska szkolnego, </a:t>
            </a:r>
            <a:br>
              <a:rPr lang="pl-PL" sz="1400" dirty="0"/>
            </a:br>
            <a:r>
              <a:rPr lang="pl-PL" sz="1400" dirty="0"/>
              <a:t>w szczególności w formie wolontariatu;</a:t>
            </a:r>
          </a:p>
          <a:p>
            <a:pPr algn="just"/>
            <a:r>
              <a:rPr lang="pl-PL" sz="1400" dirty="0"/>
              <a:t>5) w przypadku kandydatów ubiegających się o przyjęcie do oddziałów wymagających szczególnych indywidualnych predyspozycji - wyniki sprawdzianu uzdolnień kierunkowych, </a:t>
            </a:r>
            <a:r>
              <a:rPr lang="pl-PL" sz="1400" dirty="0" smtClean="0"/>
              <a:t>o </a:t>
            </a:r>
            <a:r>
              <a:rPr lang="pl-PL" sz="1400" dirty="0"/>
              <a:t>którym mowa w ust. 5.</a:t>
            </a:r>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138087266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24</a:t>
            </a:fld>
            <a:endParaRPr lang="zh-CN" altLang="en-US" sz="1050" dirty="0"/>
          </a:p>
        </p:txBody>
      </p:sp>
      <p:sp>
        <p:nvSpPr>
          <p:cNvPr id="10" name="pole tekstowe 9"/>
          <p:cNvSpPr txBox="1"/>
          <p:nvPr/>
        </p:nvSpPr>
        <p:spPr>
          <a:xfrm>
            <a:off x="395536" y="411510"/>
            <a:ext cx="8280920" cy="3785652"/>
          </a:xfrm>
          <a:prstGeom prst="rect">
            <a:avLst/>
          </a:prstGeom>
          <a:noFill/>
        </p:spPr>
        <p:txBody>
          <a:bodyPr wrap="square" rtlCol="0">
            <a:spAutoFit/>
          </a:bodyPr>
          <a:lstStyle/>
          <a:p>
            <a:pPr algn="just"/>
            <a:r>
              <a:rPr lang="pl-PL" sz="2000" dirty="0"/>
              <a:t>Art. 134. 3. W przypadku równorzędnych wyników uzyskanych na pierwszym etapie postępowania rekrutacyjnego, na </a:t>
            </a:r>
            <a:r>
              <a:rPr lang="pl-PL" sz="2000" b="1" dirty="0"/>
              <a:t>drugim etapie postępowania rekrutacyjnego przyjmuje się kandydatów z problemami zdrowotnymi, ograniczającymi możliwości wyboru kierunku kształcenia ze względu </a:t>
            </a:r>
            <a:br>
              <a:rPr lang="pl-PL" sz="2000" b="1" dirty="0"/>
            </a:br>
            <a:r>
              <a:rPr lang="pl-PL" sz="2000" b="1" dirty="0"/>
              <a:t>na stan zdrowia</a:t>
            </a:r>
            <a:r>
              <a:rPr lang="pl-PL" sz="2000" dirty="0"/>
              <a:t>, potwierdzonymi opinią publicznej poradni psychologiczno-pedagogicznej, w tym publicznej poradni specjalistycznej.</a:t>
            </a:r>
          </a:p>
          <a:p>
            <a:pPr algn="just"/>
            <a:endParaRPr lang="pl-PL" sz="2000" dirty="0"/>
          </a:p>
          <a:p>
            <a:pPr algn="just"/>
            <a:r>
              <a:rPr lang="pl-PL" sz="2000" dirty="0"/>
              <a:t>4. W przypadku równorzędnych wyników uzyskanych na drugim etapie postępowania rekrutacyjnego lub jeżeli po zakończeniu tego etapu dana szkoła, o której mowa w ust. 1, nadal dysponuje wolnymi miejscami, </a:t>
            </a:r>
            <a:r>
              <a:rPr lang="pl-PL" sz="2000" dirty="0" smtClean="0"/>
              <a:t/>
            </a:r>
            <a:br>
              <a:rPr lang="pl-PL" sz="2000" dirty="0" smtClean="0"/>
            </a:br>
            <a:r>
              <a:rPr lang="pl-PL" sz="2000" b="1" dirty="0" smtClean="0"/>
              <a:t>na </a:t>
            </a:r>
            <a:r>
              <a:rPr lang="pl-PL" sz="2000" b="1" dirty="0"/>
              <a:t>trzecim etapie postępowania rekrutacyjnego są brane pod uwagę łącznie kryteria</a:t>
            </a:r>
            <a:r>
              <a:rPr lang="pl-PL" sz="2000" dirty="0"/>
              <a:t>, </a:t>
            </a:r>
            <a:r>
              <a:rPr lang="pl-PL" sz="2000" dirty="0" smtClean="0"/>
              <a:t>o </a:t>
            </a:r>
            <a:r>
              <a:rPr lang="pl-PL" sz="2000" dirty="0"/>
              <a:t>których mowa w </a:t>
            </a:r>
            <a:r>
              <a:rPr lang="pl-PL" sz="2000" b="1" dirty="0"/>
              <a:t>art. 131 ust. 2</a:t>
            </a:r>
            <a:r>
              <a:rPr lang="pl-PL" sz="2000" dirty="0"/>
              <a:t>. Przepis art. 131 ust. 3 stosuje się.</a:t>
            </a:r>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83178618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25</a:t>
            </a:fld>
            <a:endParaRPr lang="zh-CN" altLang="en-US" sz="1050" dirty="0"/>
          </a:p>
        </p:txBody>
      </p:sp>
      <p:sp>
        <p:nvSpPr>
          <p:cNvPr id="10" name="pole tekstowe 9"/>
          <p:cNvSpPr txBox="1"/>
          <p:nvPr/>
        </p:nvSpPr>
        <p:spPr>
          <a:xfrm>
            <a:off x="395536" y="902206"/>
            <a:ext cx="8280920" cy="2677656"/>
          </a:xfrm>
          <a:prstGeom prst="rect">
            <a:avLst/>
          </a:prstGeom>
          <a:noFill/>
        </p:spPr>
        <p:txBody>
          <a:bodyPr wrap="square" rtlCol="0">
            <a:spAutoFit/>
          </a:bodyPr>
          <a:lstStyle/>
          <a:p>
            <a:pPr algn="just"/>
            <a:r>
              <a:rPr lang="pl-PL" sz="2400" dirty="0"/>
              <a:t>Art. 157. 1. Postępowanie rekrutacyjne do publicznych przedszkoli, oddziałów przedszkolnych w publicznych szkołach podstawowych, publicznych innych form wychowania przedszkolnego, publicznych szkół i publicznych placówek </a:t>
            </a:r>
            <a:r>
              <a:rPr lang="pl-PL" sz="2400" b="1" dirty="0"/>
              <a:t>przeprowadza komisja rekrutacyjna powołana przez dyrektora przedszkola, szkoły lub placówki. Dyrektor wyznacza przewodniczącego komisji rekrutacyjnej. </a:t>
            </a:r>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56547577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26</a:t>
            </a:fld>
            <a:endParaRPr lang="zh-CN" altLang="en-US" sz="1050" dirty="0"/>
          </a:p>
        </p:txBody>
      </p:sp>
      <p:sp>
        <p:nvSpPr>
          <p:cNvPr id="10" name="pole tekstowe 9"/>
          <p:cNvSpPr txBox="1"/>
          <p:nvPr/>
        </p:nvSpPr>
        <p:spPr>
          <a:xfrm>
            <a:off x="395536" y="627534"/>
            <a:ext cx="8280920" cy="3970318"/>
          </a:xfrm>
          <a:prstGeom prst="rect">
            <a:avLst/>
          </a:prstGeom>
          <a:noFill/>
        </p:spPr>
        <p:txBody>
          <a:bodyPr wrap="square" rtlCol="0">
            <a:spAutoFit/>
          </a:bodyPr>
          <a:lstStyle/>
          <a:p>
            <a:pPr algn="just"/>
            <a:r>
              <a:rPr lang="pl-PL" dirty="0"/>
              <a:t>Art. 157. </a:t>
            </a:r>
            <a:endParaRPr lang="pl-PL" dirty="0" smtClean="0"/>
          </a:p>
          <a:p>
            <a:pPr algn="just"/>
            <a:r>
              <a:rPr lang="pl-PL" dirty="0" smtClean="0"/>
              <a:t>2</a:t>
            </a:r>
            <a:r>
              <a:rPr lang="pl-PL" dirty="0"/>
              <a:t>. </a:t>
            </a:r>
            <a:r>
              <a:rPr lang="pl-PL" b="1" dirty="0"/>
              <a:t>Do zadań komisji rekrutacyjnej należy w szczególności</a:t>
            </a:r>
            <a:r>
              <a:rPr lang="pl-PL" dirty="0"/>
              <a:t>:</a:t>
            </a:r>
          </a:p>
          <a:p>
            <a:pPr algn="just"/>
            <a:r>
              <a:rPr lang="pl-PL" dirty="0"/>
              <a:t>1) ustalenie wyników postępowania rekrutacyjnego i podanie do publicznej wiadomości listy kandydatów zakwalifikowanych i kandydatów niezakwalifikowanych, </a:t>
            </a:r>
            <a:r>
              <a:rPr lang="pl-PL" dirty="0" smtClean="0"/>
              <a:t/>
            </a:r>
            <a:br>
              <a:rPr lang="pl-PL" dirty="0" smtClean="0"/>
            </a:br>
            <a:r>
              <a:rPr lang="pl-PL" dirty="0" smtClean="0"/>
              <a:t>o </a:t>
            </a:r>
            <a:r>
              <a:rPr lang="pl-PL" dirty="0"/>
              <a:t>której mowa w art. 158 ust. 1;</a:t>
            </a:r>
          </a:p>
          <a:p>
            <a:pPr algn="just"/>
            <a:r>
              <a:rPr lang="pl-PL" dirty="0"/>
              <a:t>2) ustalenie i podanie do publicznej wiadomości listy kandydatów przyjętych </a:t>
            </a:r>
            <a:r>
              <a:rPr lang="pl-PL" dirty="0" smtClean="0"/>
              <a:t/>
            </a:r>
            <a:br>
              <a:rPr lang="pl-PL" dirty="0" smtClean="0"/>
            </a:br>
            <a:r>
              <a:rPr lang="pl-PL" dirty="0" smtClean="0"/>
              <a:t>i </a:t>
            </a:r>
            <a:r>
              <a:rPr lang="pl-PL" dirty="0"/>
              <a:t>kandydatów nieprzyjętych, o której mowa w art. 158 ust. 3;</a:t>
            </a:r>
          </a:p>
          <a:p>
            <a:pPr algn="just"/>
            <a:r>
              <a:rPr lang="pl-PL" dirty="0"/>
              <a:t>3) przeprowadzenie sprawdzianu uzdolnień kierunkowych, prób sprawności fizycznej, sprawdzianu predyspozycji językowych, sprawdzianu kompetencji językowych, badania przydatności, sprawdzianu uzdolnień lub predyspozycji przydatnych w danym zawodzie, egzaminu wstępnego lub badania uzdolnień kierunkowych - w przypadkach, o których mowa w (…) ;</a:t>
            </a:r>
          </a:p>
          <a:p>
            <a:pPr algn="just"/>
            <a:r>
              <a:rPr lang="pl-PL" dirty="0"/>
              <a:t>4) przeprowadzenie rozmowy kwalifikacyjnej, o której mowa w art. 141 ust. 6;</a:t>
            </a:r>
          </a:p>
          <a:p>
            <a:pPr algn="just"/>
            <a:r>
              <a:rPr lang="pl-PL" dirty="0"/>
              <a:t>5) sporządzenie protokołu postępowania rekrutacyjnego.</a:t>
            </a:r>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1859019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1113588"/>
            <a:ext cx="8991600" cy="2514600"/>
          </a:xfrm>
        </p:spPr>
        <p:txBody>
          <a:bodyPr>
            <a:normAutofit fontScale="92500" lnSpcReduction="10000"/>
          </a:bodyPr>
          <a:lstStyle/>
          <a:p>
            <a:pPr marL="0" indent="0" algn="ctr">
              <a:buNone/>
            </a:pPr>
            <a:r>
              <a:rPr lang="pl-PL" sz="3200" b="1" dirty="0" smtClean="0">
                <a:latin typeface="Arial" panose="020B0604020202020204" pitchFamily="34" charset="0"/>
                <a:cs typeface="Arial" panose="020B0604020202020204" pitchFamily="34" charset="0"/>
              </a:rPr>
              <a:t>Za </a:t>
            </a:r>
            <a:r>
              <a:rPr lang="pl-PL" sz="3200" b="1" dirty="0">
                <a:latin typeface="Arial" panose="020B0604020202020204" pitchFamily="34" charset="0"/>
                <a:cs typeface="Arial" panose="020B0604020202020204" pitchFamily="34" charset="0"/>
              </a:rPr>
              <a:t>weryfikację </a:t>
            </a:r>
            <a:r>
              <a:rPr lang="pl-PL" sz="3200" b="1" dirty="0" smtClean="0">
                <a:latin typeface="Arial" panose="020B0604020202020204" pitchFamily="34" charset="0"/>
                <a:cs typeface="Arial" panose="020B0604020202020204" pitchFamily="34" charset="0"/>
              </a:rPr>
              <a:t>wniosków </a:t>
            </a:r>
          </a:p>
          <a:p>
            <a:pPr marL="0" indent="0" algn="ctr">
              <a:buNone/>
            </a:pPr>
            <a:r>
              <a:rPr lang="pl-PL" sz="3200" b="1" dirty="0" smtClean="0">
                <a:latin typeface="Arial" panose="020B0604020202020204" pitchFamily="34" charset="0"/>
                <a:cs typeface="Arial" panose="020B0604020202020204" pitchFamily="34" charset="0"/>
              </a:rPr>
              <a:t>i </a:t>
            </a:r>
            <a:r>
              <a:rPr lang="pl-PL" sz="3200" b="1" dirty="0">
                <a:latin typeface="Arial" panose="020B0604020202020204" pitchFamily="34" charset="0"/>
                <a:cs typeface="Arial" panose="020B0604020202020204" pitchFamily="34" charset="0"/>
              </a:rPr>
              <a:t>ostateczne wyniki</a:t>
            </a:r>
          </a:p>
          <a:p>
            <a:pPr marL="0" indent="0" algn="ctr">
              <a:buNone/>
            </a:pPr>
            <a:r>
              <a:rPr lang="pl-PL" sz="3200" b="1" dirty="0">
                <a:latin typeface="Arial" panose="020B0604020202020204" pitchFamily="34" charset="0"/>
                <a:cs typeface="Arial" panose="020B0604020202020204" pitchFamily="34" charset="0"/>
              </a:rPr>
              <a:t>postępowania rekrutacyjnego </a:t>
            </a:r>
          </a:p>
          <a:p>
            <a:pPr marL="0" indent="0" algn="ctr">
              <a:buNone/>
            </a:pPr>
            <a:r>
              <a:rPr lang="pl-PL" sz="3200" b="1" dirty="0" smtClean="0">
                <a:solidFill>
                  <a:srgbClr val="FF0000"/>
                </a:solidFill>
                <a:latin typeface="Arial" panose="020B0604020202020204" pitchFamily="34" charset="0"/>
                <a:cs typeface="Arial" panose="020B0604020202020204" pitchFamily="34" charset="0"/>
              </a:rPr>
              <a:t>odpowiada </a:t>
            </a:r>
            <a:r>
              <a:rPr lang="pl-PL" sz="3200" b="1" dirty="0">
                <a:solidFill>
                  <a:srgbClr val="FF0000"/>
                </a:solidFill>
                <a:latin typeface="Arial" panose="020B0604020202020204" pitchFamily="34" charset="0"/>
                <a:cs typeface="Arial" panose="020B0604020202020204" pitchFamily="34" charset="0"/>
              </a:rPr>
              <a:t>komisja </a:t>
            </a:r>
            <a:r>
              <a:rPr lang="pl-PL" sz="3200" b="1" dirty="0" smtClean="0">
                <a:solidFill>
                  <a:srgbClr val="FF0000"/>
                </a:solidFill>
                <a:latin typeface="Arial" panose="020B0604020202020204" pitchFamily="34" charset="0"/>
                <a:cs typeface="Arial" panose="020B0604020202020204" pitchFamily="34" charset="0"/>
              </a:rPr>
              <a:t> rekrutacyjna </a:t>
            </a:r>
          </a:p>
          <a:p>
            <a:pPr marL="0" indent="0" algn="ctr">
              <a:buNone/>
            </a:pPr>
            <a:r>
              <a:rPr lang="pl-PL" sz="3200" b="1" dirty="0">
                <a:latin typeface="Arial" panose="020B0604020202020204" pitchFamily="34" charset="0"/>
                <a:cs typeface="Arial" panose="020B0604020202020204" pitchFamily="34" charset="0"/>
              </a:rPr>
              <a:t>p</a:t>
            </a:r>
            <a:r>
              <a:rPr lang="pl-PL" sz="3200" b="1" dirty="0" smtClean="0">
                <a:latin typeface="Arial" panose="020B0604020202020204" pitchFamily="34" charset="0"/>
                <a:cs typeface="Arial" panose="020B0604020202020204" pitchFamily="34" charset="0"/>
              </a:rPr>
              <a:t>owołana przez </a:t>
            </a:r>
            <a:r>
              <a:rPr lang="pl-PL" sz="3200" b="1" dirty="0">
                <a:latin typeface="Arial" panose="020B0604020202020204" pitchFamily="34" charset="0"/>
                <a:cs typeface="Arial" panose="020B0604020202020204" pitchFamily="34" charset="0"/>
              </a:rPr>
              <a:t>dyrektora szkoły.</a:t>
            </a:r>
          </a:p>
        </p:txBody>
      </p:sp>
      <p:sp>
        <p:nvSpPr>
          <p:cNvPr id="4" name="Symbol zastępczy stopki 3"/>
          <p:cNvSpPr>
            <a:spLocks noGrp="1"/>
          </p:cNvSpPr>
          <p:nvPr>
            <p:ph type="ftr" sz="quarter" idx="11"/>
          </p:nvPr>
        </p:nvSpPr>
        <p:spPr/>
        <p:txBody>
          <a:bodyPr/>
          <a:lstStyle/>
          <a:p>
            <a:r>
              <a:rPr lang="pl-PL" altLang="pl-PL" smtClean="0"/>
              <a:t>Kuratorium Oświaty w Poznaniu Delegatura w Lesznie</a:t>
            </a:r>
            <a:endParaRPr lang="pl-PL" altLang="pl-PL"/>
          </a:p>
        </p:txBody>
      </p:sp>
      <p:sp>
        <p:nvSpPr>
          <p:cNvPr id="5" name="Symbol zastępczy numeru slajdu 4"/>
          <p:cNvSpPr>
            <a:spLocks noGrp="1"/>
          </p:cNvSpPr>
          <p:nvPr>
            <p:ph type="sldNum" sz="quarter" idx="12"/>
          </p:nvPr>
        </p:nvSpPr>
        <p:spPr/>
        <p:txBody>
          <a:bodyPr/>
          <a:lstStyle/>
          <a:p>
            <a:fld id="{FC9F13EF-EE6D-48DD-9FD8-906A6297DC17}" type="slidenum">
              <a:rPr lang="pl-PL" altLang="pl-PL" smtClean="0"/>
              <a:pPr/>
              <a:t>27</a:t>
            </a:fld>
            <a:endParaRPr lang="pl-PL" altLang="pl-PL"/>
          </a:p>
        </p:txBody>
      </p:sp>
    </p:spTree>
    <p:extLst>
      <p:ext uri="{BB962C8B-B14F-4D97-AF65-F5344CB8AC3E}">
        <p14:creationId xmlns:p14="http://schemas.microsoft.com/office/powerpoint/2010/main" xmlns="" val="40212550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28</a:t>
            </a:fld>
            <a:endParaRPr lang="zh-CN" altLang="en-US" sz="1050" dirty="0"/>
          </a:p>
        </p:txBody>
      </p:sp>
      <p:sp>
        <p:nvSpPr>
          <p:cNvPr id="10" name="pole tekstowe 9"/>
          <p:cNvSpPr txBox="1"/>
          <p:nvPr/>
        </p:nvSpPr>
        <p:spPr>
          <a:xfrm>
            <a:off x="395536" y="861556"/>
            <a:ext cx="8280920" cy="2862322"/>
          </a:xfrm>
          <a:prstGeom prst="rect">
            <a:avLst/>
          </a:prstGeom>
          <a:noFill/>
        </p:spPr>
        <p:txBody>
          <a:bodyPr wrap="square" rtlCol="0">
            <a:spAutoFit/>
          </a:bodyPr>
          <a:lstStyle/>
          <a:p>
            <a:pPr algn="just"/>
            <a:r>
              <a:rPr lang="pl-PL" sz="2000" dirty="0"/>
              <a:t>Art. 158. 1. </a:t>
            </a:r>
            <a:r>
              <a:rPr lang="pl-PL" sz="2000" b="1" dirty="0"/>
              <a:t>Wyniki postępowania rekrutacyjnego podaje się do publicznej wiadomości w formie listy kandydatów zakwalifikowanych i kandydatów niezakwalifikowanych</a:t>
            </a:r>
            <a:r>
              <a:rPr lang="pl-PL" sz="2000" dirty="0"/>
              <a:t>, zawierającej imiona i nazwiska kandydatów oraz informację </a:t>
            </a:r>
            <a:r>
              <a:rPr lang="pl-PL" sz="2000" dirty="0" smtClean="0"/>
              <a:t>o </a:t>
            </a:r>
            <a:r>
              <a:rPr lang="pl-PL" sz="2000" dirty="0"/>
              <a:t>zakwalifikowaniu albo niezakwalifikowaniu kandydata </a:t>
            </a:r>
            <a:br>
              <a:rPr lang="pl-PL" sz="2000" dirty="0"/>
            </a:br>
            <a:r>
              <a:rPr lang="pl-PL" sz="2000" dirty="0"/>
              <a:t>do danego publicznego przedszkola, oddziału przedszkolnego w publicznej szkole podstawowej, publicznej innej formy wychowania przedszkolnego, </a:t>
            </a:r>
            <a:r>
              <a:rPr lang="pl-PL" sz="2000" b="1" dirty="0"/>
              <a:t>publicznej szkoły</a:t>
            </a:r>
            <a:r>
              <a:rPr lang="pl-PL" sz="2000" dirty="0"/>
              <a:t>, publicznej placówki, na zajęcia w publicznej placówce oświatowo-wychowawczej, na kształcenie ustawiczne w formach pozaszkolnych lub na kwalifikacyjny kurs zawodowy. </a:t>
            </a:r>
            <a:endParaRPr lang="pl-PL" sz="24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142213266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29</a:t>
            </a:fld>
            <a:endParaRPr lang="zh-CN" altLang="en-US" sz="1050" dirty="0"/>
          </a:p>
        </p:txBody>
      </p:sp>
      <p:sp>
        <p:nvSpPr>
          <p:cNvPr id="10" name="pole tekstowe 9"/>
          <p:cNvSpPr txBox="1"/>
          <p:nvPr/>
        </p:nvSpPr>
        <p:spPr>
          <a:xfrm>
            <a:off x="395536" y="861556"/>
            <a:ext cx="8280920" cy="3416320"/>
          </a:xfrm>
          <a:prstGeom prst="rect">
            <a:avLst/>
          </a:prstGeom>
          <a:noFill/>
        </p:spPr>
        <p:txBody>
          <a:bodyPr wrap="square" rtlCol="0">
            <a:spAutoFit/>
          </a:bodyPr>
          <a:lstStyle/>
          <a:p>
            <a:pPr algn="just"/>
            <a:r>
              <a:rPr lang="pl-PL" sz="2400" dirty="0"/>
              <a:t>Art. 158. 2. </a:t>
            </a:r>
            <a:r>
              <a:rPr lang="pl-PL" sz="2400" b="1" dirty="0"/>
              <a:t>Komisja rekrutacyjna </a:t>
            </a:r>
            <a:r>
              <a:rPr lang="pl-PL" sz="2400" b="1" u="sng" dirty="0"/>
              <a:t>przyjmuje</a:t>
            </a:r>
            <a:r>
              <a:rPr lang="pl-PL" sz="2400" b="1" dirty="0"/>
              <a:t> kandydata </a:t>
            </a:r>
            <a:br>
              <a:rPr lang="pl-PL" sz="2400" b="1" dirty="0"/>
            </a:br>
            <a:r>
              <a:rPr lang="pl-PL" sz="2400" dirty="0"/>
              <a:t>do danego publicznego przedszkola, oddziału przedszkolnego </a:t>
            </a:r>
            <a:r>
              <a:rPr lang="pl-PL" sz="2400" dirty="0" smtClean="0"/>
              <a:t/>
            </a:r>
            <a:br>
              <a:rPr lang="pl-PL" sz="2400" dirty="0" smtClean="0"/>
            </a:br>
            <a:r>
              <a:rPr lang="pl-PL" sz="2400" dirty="0" smtClean="0"/>
              <a:t>w </a:t>
            </a:r>
            <a:r>
              <a:rPr lang="pl-PL" sz="2400" dirty="0"/>
              <a:t>publicznej szkole podstawowej, publicznej innej formy wychowania przedszkolnego, publicznej szkoły, publicznej placówki, na zajęcia w publicznej placówce oświatowo-wychowawczej, na kształcenie ustawiczne w formach pozaszkolnych lub na kwalifikacyjny kurs zawodowy, </a:t>
            </a:r>
            <a:r>
              <a:rPr lang="pl-PL" sz="2400" b="1" dirty="0"/>
              <a:t>jeżeli </a:t>
            </a:r>
            <a:br>
              <a:rPr lang="pl-PL" sz="2400" b="1" dirty="0"/>
            </a:br>
            <a:r>
              <a:rPr lang="pl-PL" sz="2400" b="1" dirty="0"/>
              <a:t>w wyniku postępowania rekrutacyjnego kandydat został zakwalifikowany oraz złożył wymagane dokumenty. </a:t>
            </a:r>
            <a:endParaRPr lang="pl-PL" sz="28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84038449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10844" y="-1588"/>
            <a:ext cx="9138699" cy="51450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6" name="矩形 5"/>
          <p:cNvSpPr/>
          <p:nvPr/>
        </p:nvSpPr>
        <p:spPr>
          <a:xfrm>
            <a:off x="281347" y="699542"/>
            <a:ext cx="8611134" cy="4093428"/>
          </a:xfrm>
          <a:prstGeom prst="rect">
            <a:avLst/>
          </a:prstGeom>
        </p:spPr>
        <p:txBody>
          <a:bodyPr wrap="square">
            <a:spAutoFit/>
          </a:bodyPr>
          <a:lstStyle/>
          <a:p>
            <a:pPr marL="285750" indent="-285750" algn="just">
              <a:buFont typeface="Wingdings" panose="05000000000000000000" pitchFamily="2" charset="2"/>
              <a:buChar char="Ø"/>
            </a:pPr>
            <a:r>
              <a:rPr lang="pl-PL" sz="2000" dirty="0"/>
              <a:t>rozporządzenie Ministra Edukacji Narodowej z dnia 14 marca 2017 r. </a:t>
            </a:r>
            <a:br>
              <a:rPr lang="pl-PL" sz="2000" dirty="0"/>
            </a:br>
            <a:r>
              <a:rPr lang="pl-PL" sz="2000" dirty="0"/>
              <a:t>w sprawie przeprowadzania postępowania rekrutacyjnego oraz postępowania uzupełniającego na lata szkolne 2017/2018-2019/2020 </a:t>
            </a:r>
            <a:r>
              <a:rPr lang="pl-PL" sz="2000" dirty="0" smtClean="0"/>
              <a:t>do </a:t>
            </a:r>
            <a:r>
              <a:rPr lang="pl-PL" sz="2000" dirty="0"/>
              <a:t>trzyletniego liceum ogólnokształcącego, czteroletniego technikum </a:t>
            </a:r>
            <a:r>
              <a:rPr lang="pl-PL" sz="2000" dirty="0" smtClean="0"/>
              <a:t>i </a:t>
            </a:r>
            <a:r>
              <a:rPr lang="pl-PL" sz="2000" dirty="0"/>
              <a:t>branżowej szkoły I stopnia, dla kandydatów będących absolwentami dotychczasowego gimnazjum (Dz. U. poz. 586);</a:t>
            </a:r>
          </a:p>
          <a:p>
            <a:pPr algn="just"/>
            <a:endParaRPr lang="pl-PL" sz="1000" dirty="0"/>
          </a:p>
          <a:p>
            <a:pPr marL="285750" indent="-285750" algn="just">
              <a:buFont typeface="Wingdings" panose="05000000000000000000" pitchFamily="2" charset="2"/>
              <a:buChar char="Ø"/>
            </a:pPr>
            <a:r>
              <a:rPr lang="pl-PL" sz="2000" dirty="0"/>
              <a:t>rozporządzenie Ministra Edukacji Narodowej z dnia 16 marca 2017 r. </a:t>
            </a:r>
            <a:br>
              <a:rPr lang="pl-PL" sz="2000" dirty="0"/>
            </a:br>
            <a:r>
              <a:rPr lang="pl-PL" sz="2000" dirty="0"/>
              <a:t>w sprawie przeprowadzania postępowania rekrutacyjnego oraz postępowania uzupełniającego do publicznych przedszkoli, szkół </a:t>
            </a:r>
            <a:r>
              <a:rPr lang="pl-PL" sz="2000" dirty="0" smtClean="0"/>
              <a:t>i </a:t>
            </a:r>
            <a:r>
              <a:rPr lang="pl-PL" sz="2000" dirty="0"/>
              <a:t>placówek (Dz. U. poz. 610);</a:t>
            </a:r>
          </a:p>
          <a:p>
            <a:pPr algn="just"/>
            <a:endParaRPr lang="pl-PL" sz="1000" dirty="0"/>
          </a:p>
          <a:p>
            <a:pPr marL="285750" indent="-285750" algn="just">
              <a:buFont typeface="Wingdings" panose="05000000000000000000" pitchFamily="2" charset="2"/>
              <a:buChar char="Ø"/>
            </a:pPr>
            <a:r>
              <a:rPr lang="pl-PL" sz="2000" dirty="0"/>
              <a:t>rozporządzenie Ministra Edukacji Narodowej z dnia 29 stycznia 2002 r. </a:t>
            </a:r>
            <a:br>
              <a:rPr lang="pl-PL" sz="2000" dirty="0"/>
            </a:br>
            <a:r>
              <a:rPr lang="pl-PL" sz="2000" dirty="0"/>
              <a:t>w sprawie organizacji oraz sposobu przeprowadzania konkursów, turniejów </a:t>
            </a:r>
            <a:r>
              <a:rPr lang="pl-PL" sz="2000" dirty="0" smtClean="0"/>
              <a:t/>
            </a:r>
            <a:br>
              <a:rPr lang="pl-PL" sz="2000" dirty="0" smtClean="0"/>
            </a:br>
            <a:r>
              <a:rPr lang="pl-PL" sz="2000" dirty="0" smtClean="0"/>
              <a:t>i </a:t>
            </a:r>
            <a:r>
              <a:rPr lang="pl-PL" sz="2000" dirty="0"/>
              <a:t>olimpiad (Dz. U. Nr 13, poz. 125, z </a:t>
            </a:r>
            <a:r>
              <a:rPr lang="pl-PL" sz="2000" dirty="0" err="1"/>
              <a:t>póź</a:t>
            </a:r>
            <a:r>
              <a:rPr lang="pl-PL" sz="2000" dirty="0"/>
              <a:t>. zm</a:t>
            </a:r>
            <a:r>
              <a:rPr lang="pl-PL" sz="2000" dirty="0" smtClean="0"/>
              <a:t>.).</a:t>
            </a:r>
            <a:endParaRPr lang="pl-PL" sz="2000" dirty="0"/>
          </a:p>
        </p:txBody>
      </p:sp>
      <p:sp>
        <p:nvSpPr>
          <p:cNvPr id="8" name="矩形 7"/>
          <p:cNvSpPr/>
          <p:nvPr/>
        </p:nvSpPr>
        <p:spPr>
          <a:xfrm>
            <a:off x="107504" y="51470"/>
            <a:ext cx="8784976" cy="654475"/>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2400" b="1" kern="0" dirty="0" smtClean="0">
                <a:ea typeface="华文中宋" pitchFamily="2" charset="-122"/>
                <a:cs typeface="Arial" panose="020B0604020202020204" pitchFamily="34" charset="0"/>
              </a:rPr>
              <a:t>rozporządzenia</a:t>
            </a:r>
            <a:r>
              <a:rPr lang="pl-PL" altLang="zh-CN" sz="3600" b="1" kern="0" dirty="0" smtClean="0">
                <a:latin typeface="Arial" panose="020B0604020202020204" pitchFamily="34" charset="0"/>
                <a:ea typeface="华文中宋" pitchFamily="2" charset="-122"/>
                <a:cs typeface="Arial" panose="020B0604020202020204" pitchFamily="34" charset="0"/>
              </a:rPr>
              <a:t> </a:t>
            </a:r>
            <a:endParaRPr lang="en-US" altLang="zh-CN" sz="3600" b="1" kern="0" dirty="0">
              <a:latin typeface="Arial" panose="020B0604020202020204" pitchFamily="34" charset="0"/>
              <a:ea typeface="华文中宋" pitchFamily="2" charset="-122"/>
              <a:cs typeface="Arial" panose="020B0604020202020204" pitchFamily="34" charset="0"/>
            </a:endParaRPr>
          </a:p>
        </p:txBody>
      </p:sp>
      <p:sp>
        <p:nvSpPr>
          <p:cNvPr id="2" name="pole tekstowe 1"/>
          <p:cNvSpPr txBox="1"/>
          <p:nvPr/>
        </p:nvSpPr>
        <p:spPr>
          <a:xfrm>
            <a:off x="35496" y="195486"/>
            <a:ext cx="9127855" cy="369332"/>
          </a:xfrm>
          <a:prstGeom prst="rect">
            <a:avLst/>
          </a:prstGeom>
          <a:noFill/>
        </p:spPr>
        <p:txBody>
          <a:bodyPr wrap="square" rtlCol="0">
            <a:spAutoFit/>
          </a:bodyPr>
          <a:lstStyle/>
          <a:p>
            <a:endParaRPr lang="pl-PL" dirty="0"/>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a:t>
            </a:fld>
            <a:endParaRPr lang="zh-CN" altLang="en-US" sz="1050" dirty="0"/>
          </a:p>
        </p:txBody>
      </p:sp>
    </p:spTree>
    <p:extLst>
      <p:ext uri="{BB962C8B-B14F-4D97-AF65-F5344CB8AC3E}">
        <p14:creationId xmlns:p14="http://schemas.microsoft.com/office/powerpoint/2010/main" xmlns="" val="165345755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30</a:t>
            </a:fld>
            <a:endParaRPr lang="zh-CN" altLang="en-US" sz="1050" dirty="0"/>
          </a:p>
        </p:txBody>
      </p:sp>
      <p:sp>
        <p:nvSpPr>
          <p:cNvPr id="10" name="pole tekstowe 9"/>
          <p:cNvSpPr txBox="1"/>
          <p:nvPr/>
        </p:nvSpPr>
        <p:spPr>
          <a:xfrm>
            <a:off x="395536" y="555526"/>
            <a:ext cx="8280920" cy="4154984"/>
          </a:xfrm>
          <a:prstGeom prst="rect">
            <a:avLst/>
          </a:prstGeom>
          <a:noFill/>
        </p:spPr>
        <p:txBody>
          <a:bodyPr wrap="square" rtlCol="0">
            <a:spAutoFit/>
          </a:bodyPr>
          <a:lstStyle/>
          <a:p>
            <a:pPr algn="just"/>
            <a:r>
              <a:rPr lang="pl-PL" sz="2400" dirty="0"/>
              <a:t>Art. 158. 3. </a:t>
            </a:r>
            <a:r>
              <a:rPr lang="pl-PL" sz="2400" b="1" dirty="0"/>
              <a:t>Komisja rekrutacyjna podaje do publicznej wiadomości listę kandydatów przyjętych i kandydatów nieprzyjętych </a:t>
            </a:r>
            <a:r>
              <a:rPr lang="pl-PL" sz="2400" dirty="0"/>
              <a:t>do danego publicznego przedszkola, oddziału przedszkolnego w publicznej szkole podstawowej, publicznej innej formy wychowania przedszkolnego, publicznej szkoły, publicznej placówki, na zajęcia w publicznej placówce oświatowo-wychowawczej, na kształcenie ustawiczne </a:t>
            </a:r>
            <a:br>
              <a:rPr lang="pl-PL" sz="2400" dirty="0"/>
            </a:br>
            <a:r>
              <a:rPr lang="pl-PL" sz="2400" dirty="0"/>
              <a:t>w formach pozaszkolnych lub na kwalifikacyjny kurs zawodowy. </a:t>
            </a:r>
            <a:r>
              <a:rPr lang="pl-PL" sz="2400" b="1" dirty="0"/>
              <a:t>Lista zawiera imiona i nazwiska kandydatów przyjętych </a:t>
            </a:r>
            <a:r>
              <a:rPr lang="pl-PL" sz="2400" b="1" dirty="0" smtClean="0"/>
              <a:t/>
            </a:r>
            <a:br>
              <a:rPr lang="pl-PL" sz="2400" b="1" dirty="0" smtClean="0"/>
            </a:br>
            <a:r>
              <a:rPr lang="pl-PL" sz="2400" b="1" dirty="0" smtClean="0"/>
              <a:t>i </a:t>
            </a:r>
            <a:r>
              <a:rPr lang="pl-PL" sz="2400" b="1" dirty="0"/>
              <a:t>kandydatów nieprzyjętych lub informację </a:t>
            </a:r>
            <a:r>
              <a:rPr lang="pl-PL" sz="2400" b="1" dirty="0" smtClean="0"/>
              <a:t>o </a:t>
            </a:r>
            <a:r>
              <a:rPr lang="pl-PL" sz="2400" b="1" dirty="0"/>
              <a:t>liczbie wolnych miejsc.</a:t>
            </a:r>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121466271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31</a:t>
            </a:fld>
            <a:endParaRPr lang="zh-CN" altLang="en-US" sz="1050" dirty="0"/>
          </a:p>
        </p:txBody>
      </p:sp>
      <p:sp>
        <p:nvSpPr>
          <p:cNvPr id="10" name="pole tekstowe 9"/>
          <p:cNvSpPr txBox="1"/>
          <p:nvPr/>
        </p:nvSpPr>
        <p:spPr>
          <a:xfrm>
            <a:off x="395536" y="555526"/>
            <a:ext cx="8280920" cy="3970318"/>
          </a:xfrm>
          <a:prstGeom prst="rect">
            <a:avLst/>
          </a:prstGeom>
          <a:noFill/>
        </p:spPr>
        <p:txBody>
          <a:bodyPr wrap="square" rtlCol="0">
            <a:spAutoFit/>
          </a:bodyPr>
          <a:lstStyle/>
          <a:p>
            <a:pPr algn="just"/>
            <a:r>
              <a:rPr lang="pl-PL" sz="2800" dirty="0"/>
              <a:t>Art. 158. 4</a:t>
            </a:r>
            <a:r>
              <a:rPr lang="pl-PL" sz="2800" b="1" dirty="0"/>
              <a:t>. Listy</a:t>
            </a:r>
            <a:r>
              <a:rPr lang="pl-PL" sz="2800" dirty="0"/>
              <a:t>, o których mowa w ust. 1 i 3, podaje się do publicznej wiadomości poprzez umieszczenie </a:t>
            </a:r>
            <a:r>
              <a:rPr lang="pl-PL" sz="2800" dirty="0" smtClean="0"/>
              <a:t/>
            </a:r>
            <a:br>
              <a:rPr lang="pl-PL" sz="2800" dirty="0" smtClean="0"/>
            </a:br>
            <a:r>
              <a:rPr lang="pl-PL" sz="2800" dirty="0" smtClean="0"/>
              <a:t>w </a:t>
            </a:r>
            <a:r>
              <a:rPr lang="pl-PL" sz="2800" dirty="0"/>
              <a:t>widocznym miejscu w siedzibie danego publicznego przedszkola, publicznej innej formy wychowania przedszkolnego, publicznej szkoły lub publicznej placówki. </a:t>
            </a:r>
            <a:r>
              <a:rPr lang="pl-PL" sz="2800" b="1" dirty="0"/>
              <a:t>Listy zawierają imiona </a:t>
            </a:r>
            <a:r>
              <a:rPr lang="pl-PL" sz="2800" b="1" dirty="0" smtClean="0"/>
              <a:t>i </a:t>
            </a:r>
            <a:r>
              <a:rPr lang="pl-PL" sz="2800" b="1" dirty="0"/>
              <a:t>nazwiska kandydatów uszeregowane w kolejności alfabetycznej oraz najniższą liczbę punktów, która uprawnia </a:t>
            </a:r>
            <a:br>
              <a:rPr lang="pl-PL" sz="2800" b="1" dirty="0"/>
            </a:br>
            <a:r>
              <a:rPr lang="pl-PL" sz="2800" b="1" dirty="0" smtClean="0"/>
              <a:t>do </a:t>
            </a:r>
            <a:r>
              <a:rPr lang="pl-PL" sz="2800" b="1" dirty="0"/>
              <a:t>przyjęcia. </a:t>
            </a:r>
            <a:endParaRPr lang="pl-PL" sz="32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69595072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32</a:t>
            </a:fld>
            <a:endParaRPr lang="zh-CN" altLang="en-US" sz="1050" dirty="0"/>
          </a:p>
        </p:txBody>
      </p:sp>
      <p:sp>
        <p:nvSpPr>
          <p:cNvPr id="10" name="pole tekstowe 9"/>
          <p:cNvSpPr txBox="1"/>
          <p:nvPr/>
        </p:nvSpPr>
        <p:spPr>
          <a:xfrm>
            <a:off x="395536" y="1115908"/>
            <a:ext cx="8280920" cy="1815882"/>
          </a:xfrm>
          <a:prstGeom prst="rect">
            <a:avLst/>
          </a:prstGeom>
          <a:noFill/>
        </p:spPr>
        <p:txBody>
          <a:bodyPr wrap="square" rtlCol="0">
            <a:spAutoFit/>
          </a:bodyPr>
          <a:lstStyle/>
          <a:p>
            <a:pPr algn="just"/>
            <a:r>
              <a:rPr lang="pl-PL" sz="2800" dirty="0"/>
              <a:t>Art. 158. 5. Dzień podania do publicznej wiadomości listy, o której mowa w ust. 3, </a:t>
            </a:r>
            <a:r>
              <a:rPr lang="pl-PL" sz="2800" b="1" dirty="0"/>
              <a:t>jest określany w formie adnotacji umieszczonej na tej liście</a:t>
            </a:r>
            <a:r>
              <a:rPr lang="pl-PL" sz="2800" dirty="0"/>
              <a:t>, opatrzonej podpisem przewodniczącego komisji rekrutacyjnej. </a:t>
            </a:r>
            <a:endParaRPr lang="pl-PL" sz="32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13621122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33</a:t>
            </a:fld>
            <a:endParaRPr lang="zh-CN" altLang="en-US" sz="1050" dirty="0"/>
          </a:p>
        </p:txBody>
      </p:sp>
      <p:sp>
        <p:nvSpPr>
          <p:cNvPr id="10" name="pole tekstowe 9"/>
          <p:cNvSpPr txBox="1"/>
          <p:nvPr/>
        </p:nvSpPr>
        <p:spPr>
          <a:xfrm>
            <a:off x="395536" y="555526"/>
            <a:ext cx="8280920" cy="4154984"/>
          </a:xfrm>
          <a:prstGeom prst="rect">
            <a:avLst/>
          </a:prstGeom>
          <a:noFill/>
        </p:spPr>
        <p:txBody>
          <a:bodyPr wrap="square" rtlCol="0">
            <a:spAutoFit/>
          </a:bodyPr>
          <a:lstStyle/>
          <a:p>
            <a:pPr algn="just"/>
            <a:r>
              <a:rPr lang="pl-PL" sz="2400" dirty="0"/>
              <a:t>Art. 158. 6. </a:t>
            </a:r>
            <a:r>
              <a:rPr lang="pl-PL" sz="2400" b="1" dirty="0"/>
              <a:t>W terminie 7 dni od dnia podania do publicznej wiadomości listy kandydatów </a:t>
            </a:r>
            <a:r>
              <a:rPr lang="pl-PL" sz="2400" dirty="0"/>
              <a:t>przyjętych i kandydatów nieprzyjętych, rodzic kandydata lub kandydat pełnoletni </a:t>
            </a:r>
            <a:r>
              <a:rPr lang="pl-PL" sz="2400" b="1" dirty="0"/>
              <a:t>może wystąpić </a:t>
            </a:r>
            <a:r>
              <a:rPr lang="pl-PL" sz="2400" b="1" u="sng" dirty="0"/>
              <a:t>do komisji rekrutacyjnej </a:t>
            </a:r>
            <a:r>
              <a:rPr lang="pl-PL" sz="2400" b="1" dirty="0"/>
              <a:t>z wnioskiem </a:t>
            </a:r>
            <a:r>
              <a:rPr lang="pl-PL" sz="2400" b="1" dirty="0" smtClean="0"/>
              <a:t>o </a:t>
            </a:r>
            <a:r>
              <a:rPr lang="pl-PL" sz="2400" b="1" dirty="0"/>
              <a:t>sporządzenie uzasadnienia odmowy przyjęcia</a:t>
            </a:r>
            <a:r>
              <a:rPr lang="pl-PL" sz="2400" dirty="0"/>
              <a:t> kandydata do danego publicznego przedszkola, oddziału przedszkolnego w publicznej szkole podstawowej, publicznej innej formy wychowania przedszkolnego, publicznej szkoły, publicznej placówki, na zajęcia w publicznej placówce oświatowo-wychowawczej, </a:t>
            </a:r>
            <a:r>
              <a:rPr lang="pl-PL" sz="2400" dirty="0" smtClean="0"/>
              <a:t/>
            </a:r>
            <a:br>
              <a:rPr lang="pl-PL" sz="2400" dirty="0" smtClean="0"/>
            </a:br>
            <a:r>
              <a:rPr lang="pl-PL" sz="2400" dirty="0" smtClean="0"/>
              <a:t>na </a:t>
            </a:r>
            <a:r>
              <a:rPr lang="pl-PL" sz="2400" dirty="0"/>
              <a:t>kwalifikacyjny kurs zawodowy lub </a:t>
            </a:r>
            <a:r>
              <a:rPr lang="pl-PL" sz="2400" dirty="0" smtClean="0"/>
              <a:t>na </a:t>
            </a:r>
            <a:r>
              <a:rPr lang="pl-PL" sz="2400" dirty="0"/>
              <a:t>kształcenie ustawiczne </a:t>
            </a:r>
            <a:r>
              <a:rPr lang="pl-PL" sz="2400" dirty="0" smtClean="0"/>
              <a:t/>
            </a:r>
            <a:br>
              <a:rPr lang="pl-PL" sz="2400" dirty="0" smtClean="0"/>
            </a:br>
            <a:r>
              <a:rPr lang="pl-PL" sz="2400" dirty="0" smtClean="0"/>
              <a:t>w </a:t>
            </a:r>
            <a:r>
              <a:rPr lang="pl-PL" sz="2400" dirty="0"/>
              <a:t>formach pozaszkolnych.</a:t>
            </a:r>
            <a:endParaRPr lang="pl-PL" sz="28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27973798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34</a:t>
            </a:fld>
            <a:endParaRPr lang="zh-CN" altLang="en-US" sz="1050" dirty="0"/>
          </a:p>
        </p:txBody>
      </p:sp>
      <p:sp>
        <p:nvSpPr>
          <p:cNvPr id="10" name="pole tekstowe 9"/>
          <p:cNvSpPr txBox="1"/>
          <p:nvPr/>
        </p:nvSpPr>
        <p:spPr>
          <a:xfrm>
            <a:off x="395536" y="555526"/>
            <a:ext cx="8280920" cy="3477875"/>
          </a:xfrm>
          <a:prstGeom prst="rect">
            <a:avLst/>
          </a:prstGeom>
          <a:noFill/>
        </p:spPr>
        <p:txBody>
          <a:bodyPr wrap="square" rtlCol="0">
            <a:spAutoFit/>
          </a:bodyPr>
          <a:lstStyle/>
          <a:p>
            <a:pPr algn="just"/>
            <a:r>
              <a:rPr lang="pl-PL" sz="2000" dirty="0"/>
              <a:t>Art. 158. 7. Uzasadnienie sporządza się w </a:t>
            </a:r>
            <a:r>
              <a:rPr lang="pl-PL" sz="2000" b="1" dirty="0"/>
              <a:t>terminie 5 dni </a:t>
            </a:r>
            <a:br>
              <a:rPr lang="pl-PL" sz="2000" b="1" dirty="0"/>
            </a:br>
            <a:r>
              <a:rPr lang="pl-PL" sz="2000" b="1" dirty="0"/>
              <a:t>od dnia wystąpienia</a:t>
            </a:r>
            <a:r>
              <a:rPr lang="pl-PL" sz="2000" dirty="0"/>
              <a:t> przez rodzica kandydata lub kandydata pełnoletniego </a:t>
            </a:r>
            <a:r>
              <a:rPr lang="pl-PL" sz="2000" dirty="0" smtClean="0"/>
              <a:t/>
            </a:r>
            <a:br>
              <a:rPr lang="pl-PL" sz="2000" dirty="0" smtClean="0"/>
            </a:br>
            <a:r>
              <a:rPr lang="pl-PL" sz="2000" dirty="0" smtClean="0"/>
              <a:t>z </a:t>
            </a:r>
            <a:r>
              <a:rPr lang="pl-PL" sz="2000" dirty="0"/>
              <a:t>wnioskiem, o którym mowa w ust. 6. Uzasadnienie </a:t>
            </a:r>
            <a:r>
              <a:rPr lang="pl-PL" sz="2000" b="1" dirty="0"/>
              <a:t>zawiera przyczyny odmowy przyjęcia</a:t>
            </a:r>
            <a:r>
              <a:rPr lang="pl-PL" sz="2000" dirty="0"/>
              <a:t>, w tym najniższą liczbę punktów, która uprawniała </a:t>
            </a:r>
            <a:r>
              <a:rPr lang="pl-PL" sz="2000" dirty="0" smtClean="0"/>
              <a:t/>
            </a:r>
            <a:br>
              <a:rPr lang="pl-PL" sz="2000" dirty="0" smtClean="0"/>
            </a:br>
            <a:r>
              <a:rPr lang="pl-PL" sz="2000" dirty="0" smtClean="0"/>
              <a:t>do </a:t>
            </a:r>
            <a:r>
              <a:rPr lang="pl-PL" sz="2000" dirty="0"/>
              <a:t>przyjęcia, oraz liczbę punktów, którą kandydat uzyskał w postępowaniu rekrutacyjnym.</a:t>
            </a:r>
          </a:p>
          <a:p>
            <a:pPr algn="just"/>
            <a:endParaRPr lang="pl-PL" sz="2000" dirty="0"/>
          </a:p>
          <a:p>
            <a:pPr algn="just"/>
            <a:r>
              <a:rPr lang="pl-PL" sz="2000" dirty="0"/>
              <a:t>8. Rodzic kandydata lub kandydat pełnoletni </a:t>
            </a:r>
            <a:r>
              <a:rPr lang="pl-PL" sz="2000" b="1" dirty="0"/>
              <a:t>może wnieść </a:t>
            </a:r>
            <a:br>
              <a:rPr lang="pl-PL" sz="2000" b="1" dirty="0"/>
            </a:br>
            <a:r>
              <a:rPr lang="pl-PL" sz="2000" b="1" dirty="0"/>
              <a:t>do dyrektora</a:t>
            </a:r>
            <a:r>
              <a:rPr lang="pl-PL" sz="2000" dirty="0"/>
              <a:t> publicznego przedszkola, publicznej szkoły lub publicznej placówki </a:t>
            </a:r>
            <a:r>
              <a:rPr lang="pl-PL" sz="2000" b="1" dirty="0"/>
              <a:t>odwołanie od rozstrzygnięcia komisji rekrutacyjnej, w terminie </a:t>
            </a:r>
            <a:r>
              <a:rPr lang="pl-PL" sz="2000" b="1" dirty="0" smtClean="0"/>
              <a:t/>
            </a:r>
            <a:br>
              <a:rPr lang="pl-PL" sz="2000" b="1" dirty="0" smtClean="0"/>
            </a:br>
            <a:r>
              <a:rPr lang="pl-PL" sz="2000" b="1" dirty="0" smtClean="0"/>
              <a:t>7 </a:t>
            </a:r>
            <a:r>
              <a:rPr lang="pl-PL" sz="2000" b="1" dirty="0"/>
              <a:t>dni od dnia otrzymania uzasadnienia. </a:t>
            </a:r>
            <a:endParaRPr lang="pl-PL" sz="24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191646883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35</a:t>
            </a:fld>
            <a:endParaRPr lang="zh-CN" altLang="en-US" sz="1050" dirty="0"/>
          </a:p>
        </p:txBody>
      </p:sp>
      <p:sp>
        <p:nvSpPr>
          <p:cNvPr id="10" name="pole tekstowe 9"/>
          <p:cNvSpPr txBox="1"/>
          <p:nvPr/>
        </p:nvSpPr>
        <p:spPr>
          <a:xfrm>
            <a:off x="107504" y="411510"/>
            <a:ext cx="8856983" cy="4339650"/>
          </a:xfrm>
          <a:prstGeom prst="rect">
            <a:avLst/>
          </a:prstGeom>
          <a:noFill/>
        </p:spPr>
        <p:txBody>
          <a:bodyPr wrap="square" rtlCol="0">
            <a:spAutoFit/>
          </a:bodyPr>
          <a:lstStyle/>
          <a:p>
            <a:pPr algn="just"/>
            <a:r>
              <a:rPr lang="pl-PL" sz="2400" dirty="0"/>
              <a:t>Art. 158. 9. Dyrektor publicznego przedszkola, publicznej szkoły lub publicznej placówki </a:t>
            </a:r>
            <a:r>
              <a:rPr lang="pl-PL" sz="2400" b="1" dirty="0"/>
              <a:t>rozpatruje odwołanie </a:t>
            </a:r>
            <a:r>
              <a:rPr lang="pl-PL" sz="2400" b="1" dirty="0" smtClean="0"/>
              <a:t>od </a:t>
            </a:r>
            <a:r>
              <a:rPr lang="pl-PL" sz="2400" b="1" dirty="0"/>
              <a:t>rozstrzygnięcia komisji rekrutacyjnej</a:t>
            </a:r>
            <a:r>
              <a:rPr lang="pl-PL" sz="2400" dirty="0"/>
              <a:t>, </a:t>
            </a:r>
            <a:r>
              <a:rPr lang="pl-PL" sz="2400" dirty="0" smtClean="0"/>
              <a:t>o </a:t>
            </a:r>
            <a:r>
              <a:rPr lang="pl-PL" sz="2400" dirty="0"/>
              <a:t>którym mowa </a:t>
            </a:r>
            <a:r>
              <a:rPr lang="pl-PL" sz="2400" dirty="0" smtClean="0"/>
              <a:t>w </a:t>
            </a:r>
            <a:r>
              <a:rPr lang="pl-PL" sz="2400" dirty="0"/>
              <a:t>ust. 8, </a:t>
            </a:r>
            <a:r>
              <a:rPr lang="pl-PL" sz="2400" b="1" dirty="0"/>
              <a:t>w terminie 7 dni </a:t>
            </a:r>
            <a:r>
              <a:rPr lang="pl-PL" sz="2400" dirty="0"/>
              <a:t>od dnia otrzymania odwołania. </a:t>
            </a:r>
            <a:r>
              <a:rPr lang="pl-PL" sz="2400" b="1" dirty="0" smtClean="0"/>
              <a:t>Na </a:t>
            </a:r>
            <a:r>
              <a:rPr lang="pl-PL" sz="2400" b="1" dirty="0"/>
              <a:t>rozstrzygnięcie dyrektora</a:t>
            </a:r>
            <a:r>
              <a:rPr lang="pl-PL" sz="2400" dirty="0"/>
              <a:t> danego publicznego przedszkola, publicznej szkoły lub publicznej placówki </a:t>
            </a:r>
            <a:r>
              <a:rPr lang="pl-PL" sz="2400" b="1" dirty="0"/>
              <a:t>służy skarga do sądu administracyjnego.</a:t>
            </a:r>
          </a:p>
          <a:p>
            <a:pPr algn="just"/>
            <a:endParaRPr lang="pl-PL" sz="1100" dirty="0"/>
          </a:p>
          <a:p>
            <a:pPr algn="just"/>
            <a:r>
              <a:rPr lang="pl-PL" sz="2400" dirty="0"/>
              <a:t>10. </a:t>
            </a:r>
            <a:r>
              <a:rPr lang="pl-PL" sz="2400" b="1" dirty="0"/>
              <a:t>Listy</a:t>
            </a:r>
            <a:r>
              <a:rPr lang="pl-PL" sz="2400" dirty="0"/>
              <a:t>, o których mowa w ust. 1 i 3, podane do publicznej wiadomości, </a:t>
            </a:r>
            <a:r>
              <a:rPr lang="pl-PL" sz="2400" b="1" dirty="0" smtClean="0"/>
              <a:t>są </a:t>
            </a:r>
            <a:r>
              <a:rPr lang="pl-PL" sz="2400" b="1" dirty="0"/>
              <a:t>publikowane nie dłużej niż do czasu upłynięcia terminów</a:t>
            </a:r>
            <a:r>
              <a:rPr lang="pl-PL" sz="2400" dirty="0"/>
              <a:t>, o których mowa w ust. 6-8, </a:t>
            </a:r>
            <a:r>
              <a:rPr lang="pl-PL" sz="2400" dirty="0" smtClean="0"/>
              <a:t>w </a:t>
            </a:r>
            <a:r>
              <a:rPr lang="pl-PL" sz="2400" dirty="0"/>
              <a:t>postępowaniu rekrutacyjnym lub postępowaniu </a:t>
            </a:r>
            <a:r>
              <a:rPr lang="pl-PL" sz="2400" dirty="0" smtClean="0"/>
              <a:t>uzupełniającym przeprowadzanego </a:t>
            </a:r>
            <a:r>
              <a:rPr lang="pl-PL" sz="2400" dirty="0"/>
              <a:t>w danym roku kalendarzowym. </a:t>
            </a:r>
            <a:endParaRPr lang="pl-PL" sz="28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30949608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36</a:t>
            </a:fld>
            <a:endParaRPr lang="zh-CN" altLang="en-US" sz="1050" dirty="0"/>
          </a:p>
        </p:txBody>
      </p:sp>
      <p:sp>
        <p:nvSpPr>
          <p:cNvPr id="10" name="pole tekstowe 9"/>
          <p:cNvSpPr txBox="1"/>
          <p:nvPr/>
        </p:nvSpPr>
        <p:spPr>
          <a:xfrm>
            <a:off x="281347" y="730314"/>
            <a:ext cx="8683140" cy="3785652"/>
          </a:xfrm>
          <a:prstGeom prst="rect">
            <a:avLst/>
          </a:prstGeom>
          <a:noFill/>
        </p:spPr>
        <p:txBody>
          <a:bodyPr wrap="square" rtlCol="0">
            <a:spAutoFit/>
          </a:bodyPr>
          <a:lstStyle/>
          <a:p>
            <a:pPr algn="just"/>
            <a:r>
              <a:rPr lang="pl-PL" sz="2400" dirty="0"/>
              <a:t>Art. 160. 1. </a:t>
            </a:r>
            <a:r>
              <a:rPr lang="pl-PL" sz="2400" b="1" dirty="0"/>
              <a:t>Dane osobowe kandydatów </a:t>
            </a:r>
            <a:r>
              <a:rPr lang="pl-PL" sz="2400" dirty="0"/>
              <a:t>zgromadzone </a:t>
            </a:r>
            <a:br>
              <a:rPr lang="pl-PL" sz="2400" dirty="0"/>
            </a:br>
            <a:r>
              <a:rPr lang="pl-PL" sz="2400" dirty="0"/>
              <a:t>w celach postępowania rekrutacyjnego oraz </a:t>
            </a:r>
            <a:r>
              <a:rPr lang="pl-PL" sz="2400" b="1" dirty="0"/>
              <a:t>dokumentacja postępowania rekrutacyjnego są przechowywane nie dłużej niż do końca okresu</a:t>
            </a:r>
            <a:r>
              <a:rPr lang="pl-PL" sz="2400" dirty="0"/>
              <a:t>, w którym uczeń korzysta </a:t>
            </a:r>
            <a:r>
              <a:rPr lang="pl-PL" sz="2400" dirty="0" smtClean="0"/>
              <a:t>z </a:t>
            </a:r>
            <a:r>
              <a:rPr lang="pl-PL" sz="2400" dirty="0"/>
              <a:t>wychowania przedszkolnego w danym publicznym przedszkolu, oddziale przedszkolnym w publicznej szkole podstawowej lub publicznej innej formie wychowania przedszkolnego albo </a:t>
            </a:r>
            <a:r>
              <a:rPr lang="pl-PL" sz="2400" b="1" dirty="0"/>
              <a:t>uczęszcza do danej publicznej szkoły</a:t>
            </a:r>
            <a:r>
              <a:rPr lang="pl-PL" sz="2400" dirty="0"/>
              <a:t>, publicznej placówki, na zajęcia w publicznej placówce oświatowo-wychowawczej, na kształcenie ustawiczne </a:t>
            </a:r>
            <a:r>
              <a:rPr lang="pl-PL" sz="2400" dirty="0" smtClean="0"/>
              <a:t/>
            </a:r>
            <a:br>
              <a:rPr lang="pl-PL" sz="2400" dirty="0" smtClean="0"/>
            </a:br>
            <a:r>
              <a:rPr lang="pl-PL" sz="2400" dirty="0" smtClean="0"/>
              <a:t>w </a:t>
            </a:r>
            <a:r>
              <a:rPr lang="pl-PL" sz="2400" dirty="0"/>
              <a:t>formach pozaszkolnych lub na kwalifikacyjny kurs zawodowy. </a:t>
            </a:r>
            <a:endParaRPr lang="pl-PL" sz="28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413511246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37</a:t>
            </a:fld>
            <a:endParaRPr lang="zh-CN" altLang="en-US" sz="1050" dirty="0"/>
          </a:p>
        </p:txBody>
      </p:sp>
      <p:sp>
        <p:nvSpPr>
          <p:cNvPr id="10" name="pole tekstowe 9"/>
          <p:cNvSpPr txBox="1"/>
          <p:nvPr/>
        </p:nvSpPr>
        <p:spPr>
          <a:xfrm>
            <a:off x="281347" y="730314"/>
            <a:ext cx="8683140" cy="3046988"/>
          </a:xfrm>
          <a:prstGeom prst="rect">
            <a:avLst/>
          </a:prstGeom>
          <a:noFill/>
        </p:spPr>
        <p:txBody>
          <a:bodyPr wrap="square" rtlCol="0">
            <a:spAutoFit/>
          </a:bodyPr>
          <a:lstStyle/>
          <a:p>
            <a:pPr algn="just"/>
            <a:r>
              <a:rPr lang="pl-PL" sz="2400" dirty="0"/>
              <a:t>Art. 160. 2. Dane osobowe kandydatów nieprzyjętych zgromadzone w celach postępowania rekrutacyjnego są przechowywane </a:t>
            </a:r>
            <a:r>
              <a:rPr lang="pl-PL" sz="2400" dirty="0" smtClean="0"/>
              <a:t/>
            </a:r>
            <a:br>
              <a:rPr lang="pl-PL" sz="2400" dirty="0" smtClean="0"/>
            </a:br>
            <a:r>
              <a:rPr lang="pl-PL" sz="2400" dirty="0" smtClean="0"/>
              <a:t>w </a:t>
            </a:r>
            <a:r>
              <a:rPr lang="pl-PL" sz="2400" dirty="0"/>
              <a:t>publicznym przedszkolu, publicznej innej formie wychowania przedszkolnego, publicznej szkole lub publicznej placówce, które przeprowadzały postępowanie rekrutacyjne, przez okres roku, chyba że na rozstrzygnięcie dyrektora przedszkola, szkoły lub placówki została wniesiona skarga do sądu administracyjnego i postępowanie nie zostało zakończone prawomocnym wyrokiem. </a:t>
            </a:r>
            <a:endParaRPr lang="pl-PL" sz="28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371235783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38</a:t>
            </a:fld>
            <a:endParaRPr lang="zh-CN" altLang="en-US" sz="1050" dirty="0"/>
          </a:p>
        </p:txBody>
      </p:sp>
      <p:sp>
        <p:nvSpPr>
          <p:cNvPr id="10" name="pole tekstowe 9"/>
          <p:cNvSpPr txBox="1"/>
          <p:nvPr/>
        </p:nvSpPr>
        <p:spPr>
          <a:xfrm>
            <a:off x="281347" y="730314"/>
            <a:ext cx="8683140" cy="3785652"/>
          </a:xfrm>
          <a:prstGeom prst="rect">
            <a:avLst/>
          </a:prstGeom>
          <a:noFill/>
        </p:spPr>
        <p:txBody>
          <a:bodyPr wrap="square" rtlCol="0">
            <a:spAutoFit/>
          </a:bodyPr>
          <a:lstStyle/>
          <a:p>
            <a:pPr algn="just"/>
            <a:r>
              <a:rPr lang="pl-PL" sz="2000" dirty="0"/>
              <a:t>Art. 161. 1. Jeżeli </a:t>
            </a:r>
            <a:r>
              <a:rPr lang="pl-PL" sz="2000" b="1" dirty="0"/>
              <a:t>po przeprowadzeniu postępowania rekrutacyjnego</a:t>
            </a:r>
            <a:r>
              <a:rPr lang="pl-PL" sz="2000" dirty="0"/>
              <a:t> publiczne przedszkole, oddział przedszkolny w publicznej szkole podstawowej, publiczna inna forma wychowania przedszkolnego, publiczna szkoła lub publiczna placówka nadal dysponuje wolnymi miejscami, </a:t>
            </a:r>
            <a:r>
              <a:rPr lang="pl-PL" sz="2000" b="1" u="sng" dirty="0"/>
              <a:t>dyrektor</a:t>
            </a:r>
            <a:r>
              <a:rPr lang="pl-PL" sz="2000" dirty="0"/>
              <a:t> przedszkola, </a:t>
            </a:r>
            <a:r>
              <a:rPr lang="pl-PL" sz="2000" b="1" u="sng" dirty="0"/>
              <a:t>szkoły</a:t>
            </a:r>
            <a:r>
              <a:rPr lang="pl-PL" sz="2000" dirty="0"/>
              <a:t> lub placówki </a:t>
            </a:r>
            <a:r>
              <a:rPr lang="pl-PL" sz="2000" b="1" u="sng" dirty="0"/>
              <a:t>przeprowadza postępowanie uzupełniające.</a:t>
            </a:r>
          </a:p>
          <a:p>
            <a:pPr algn="just"/>
            <a:endParaRPr lang="pl-PL" sz="2000" dirty="0"/>
          </a:p>
          <a:p>
            <a:pPr algn="just"/>
            <a:r>
              <a:rPr lang="pl-PL" sz="2000" dirty="0"/>
              <a:t>2. </a:t>
            </a:r>
            <a:r>
              <a:rPr lang="pl-PL" sz="2000" b="1" dirty="0"/>
              <a:t>Postępowanie uzupełniające powinno zakończyć się do końca sierpnia </a:t>
            </a:r>
            <a:r>
              <a:rPr lang="pl-PL" sz="2000" dirty="0"/>
              <a:t>roku szkolnego poprzedzającego rok szkolny, na który jest przeprowadzane postępowanie rekrutacyjne.</a:t>
            </a:r>
          </a:p>
          <a:p>
            <a:pPr algn="just"/>
            <a:endParaRPr lang="pl-PL" sz="2000" dirty="0"/>
          </a:p>
          <a:p>
            <a:pPr algn="just"/>
            <a:r>
              <a:rPr lang="pl-PL" sz="2000" dirty="0"/>
              <a:t>3. Do postępowania uzupełniającego przepisy niniejszego rozdziału stosuje się odpowiednio. </a:t>
            </a:r>
            <a:endParaRPr lang="pl-PL" sz="24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401046312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39</a:t>
            </a:fld>
            <a:endParaRPr lang="zh-CN" altLang="en-US" sz="1050" dirty="0"/>
          </a:p>
        </p:txBody>
      </p:sp>
      <p:sp>
        <p:nvSpPr>
          <p:cNvPr id="10" name="pole tekstowe 9"/>
          <p:cNvSpPr txBox="1"/>
          <p:nvPr/>
        </p:nvSpPr>
        <p:spPr>
          <a:xfrm>
            <a:off x="281347" y="730314"/>
            <a:ext cx="8683140" cy="3785652"/>
          </a:xfrm>
          <a:prstGeom prst="rect">
            <a:avLst/>
          </a:prstGeom>
          <a:noFill/>
        </p:spPr>
        <p:txBody>
          <a:bodyPr wrap="square" rtlCol="0">
            <a:spAutoFit/>
          </a:bodyPr>
          <a:lstStyle/>
          <a:p>
            <a:pPr algn="just"/>
            <a:r>
              <a:rPr lang="pl-PL" sz="2000" dirty="0"/>
              <a:t>Art. 161. 1. Jeżeli </a:t>
            </a:r>
            <a:r>
              <a:rPr lang="pl-PL" sz="2000" b="1" dirty="0"/>
              <a:t>po przeprowadzeniu postępowania rekrutacyjnego</a:t>
            </a:r>
            <a:r>
              <a:rPr lang="pl-PL" sz="2000" dirty="0"/>
              <a:t> publiczne przedszkole, oddział przedszkolny w publicznej szkole podstawowej, publiczna inna forma wychowania przedszkolnego, publiczna szkoła lub publiczna placówka nadal dysponuje wolnymi miejscami, </a:t>
            </a:r>
            <a:r>
              <a:rPr lang="pl-PL" sz="2000" b="1" u="sng" dirty="0"/>
              <a:t>dyrektor</a:t>
            </a:r>
            <a:r>
              <a:rPr lang="pl-PL" sz="2000" dirty="0"/>
              <a:t> przedszkola, </a:t>
            </a:r>
            <a:r>
              <a:rPr lang="pl-PL" sz="2000" b="1" u="sng" dirty="0"/>
              <a:t>szkoły</a:t>
            </a:r>
            <a:r>
              <a:rPr lang="pl-PL" sz="2000" dirty="0"/>
              <a:t> lub placówki </a:t>
            </a:r>
            <a:r>
              <a:rPr lang="pl-PL" sz="2000" b="1" u="sng" dirty="0"/>
              <a:t>przeprowadza postępowanie uzupełniające.</a:t>
            </a:r>
          </a:p>
          <a:p>
            <a:pPr algn="just"/>
            <a:endParaRPr lang="pl-PL" sz="2000" dirty="0"/>
          </a:p>
          <a:p>
            <a:pPr algn="just"/>
            <a:r>
              <a:rPr lang="pl-PL" sz="2000" dirty="0"/>
              <a:t>2. </a:t>
            </a:r>
            <a:r>
              <a:rPr lang="pl-PL" sz="2000" b="1" u="sng" dirty="0"/>
              <a:t>Postępowanie uzupełniające powinno zakończyć się do końca sierpnia </a:t>
            </a:r>
            <a:r>
              <a:rPr lang="pl-PL" sz="2000" dirty="0"/>
              <a:t>roku szkolnego poprzedzającego rok szkolny, na który jest przeprowadzane postępowanie rekrutacyjne.</a:t>
            </a:r>
          </a:p>
          <a:p>
            <a:pPr algn="just"/>
            <a:endParaRPr lang="pl-PL" sz="2000" dirty="0"/>
          </a:p>
          <a:p>
            <a:pPr algn="just"/>
            <a:r>
              <a:rPr lang="pl-PL" sz="2000" dirty="0"/>
              <a:t>3. Do postępowania uzupełniającego przepisy niniejszego rozdziału stosuje </a:t>
            </a:r>
            <a:r>
              <a:rPr lang="pl-PL" sz="2000" dirty="0" smtClean="0"/>
              <a:t/>
            </a:r>
            <a:br>
              <a:rPr lang="pl-PL" sz="2000" dirty="0" smtClean="0"/>
            </a:br>
            <a:r>
              <a:rPr lang="pl-PL" sz="2000" dirty="0" smtClean="0"/>
              <a:t>się </a:t>
            </a:r>
            <a:r>
              <a:rPr lang="pl-PL" sz="2000" dirty="0"/>
              <a:t>odpowiednio. </a:t>
            </a:r>
            <a:endParaRPr lang="pl-PL" sz="2400" b="1" dirty="0"/>
          </a:p>
        </p:txBody>
      </p:sp>
      <p:sp>
        <p:nvSpPr>
          <p:cNvPr id="12" name="pole tekstowe 11"/>
          <p:cNvSpPr txBox="1"/>
          <p:nvPr/>
        </p:nvSpPr>
        <p:spPr>
          <a:xfrm>
            <a:off x="3635896" y="4515966"/>
            <a:ext cx="5328592" cy="307777"/>
          </a:xfrm>
          <a:prstGeom prst="rect">
            <a:avLst/>
          </a:prstGeom>
          <a:noFill/>
        </p:spPr>
        <p:txBody>
          <a:bodyPr wrap="square" rtlCol="0">
            <a:spAutoFit/>
          </a:bodyPr>
          <a:lstStyle/>
          <a:p>
            <a:pPr algn="r"/>
            <a:r>
              <a:rPr lang="pl-PL" sz="1400" dirty="0"/>
              <a:t>ustawa z dnia 14 grudnia 2016 r. Prawo oświatowe </a:t>
            </a:r>
          </a:p>
        </p:txBody>
      </p:sp>
    </p:spTree>
    <p:extLst>
      <p:ext uri="{BB962C8B-B14F-4D97-AF65-F5344CB8AC3E}">
        <p14:creationId xmlns:p14="http://schemas.microsoft.com/office/powerpoint/2010/main" xmlns="" val="1992078157"/>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0" y="-9055"/>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8784976" cy="498598"/>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2400" b="1" kern="0" dirty="0">
                <a:ea typeface="华文中宋" pitchFamily="2" charset="-122"/>
                <a:cs typeface="Arial" panose="020B0604020202020204" pitchFamily="34" charset="0"/>
              </a:rPr>
              <a:t>Postępowanie </a:t>
            </a:r>
            <a:r>
              <a:rPr lang="pl-PL" altLang="zh-CN" sz="2400" b="1" kern="0" dirty="0" smtClean="0">
                <a:ea typeface="华文中宋" pitchFamily="2" charset="-122"/>
                <a:cs typeface="Arial" panose="020B0604020202020204" pitchFamily="34" charset="0"/>
              </a:rPr>
              <a:t>rekrutacyjne  na rok szkolny 2019/2020  </a:t>
            </a:r>
            <a:endParaRPr lang="en-US" altLang="zh-CN" sz="24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4</a:t>
            </a:fld>
            <a:endParaRPr lang="zh-CN" altLang="en-US" sz="1050" dirty="0"/>
          </a:p>
        </p:txBody>
      </p:sp>
      <p:graphicFrame>
        <p:nvGraphicFramePr>
          <p:cNvPr id="12" name="Tabela 11"/>
          <p:cNvGraphicFramePr>
            <a:graphicFrameLocks noGrp="1"/>
          </p:cNvGraphicFramePr>
          <p:nvPr>
            <p:extLst>
              <p:ext uri="{D42A27DB-BD31-4B8C-83A1-F6EECF244321}">
                <p14:modId xmlns:p14="http://schemas.microsoft.com/office/powerpoint/2010/main" xmlns="" val="1781957912"/>
              </p:ext>
            </p:extLst>
          </p:nvPr>
        </p:nvGraphicFramePr>
        <p:xfrm>
          <a:off x="179512" y="699542"/>
          <a:ext cx="8784976" cy="4389120"/>
        </p:xfrm>
        <a:graphic>
          <a:graphicData uri="http://schemas.openxmlformats.org/drawingml/2006/table">
            <a:tbl>
              <a:tblPr firstRow="1" bandRow="1">
                <a:tableStyleId>{16D9F66E-5EB9-4882-86FB-DCBF35E3C3E4}</a:tableStyleId>
              </a:tblPr>
              <a:tblGrid>
                <a:gridCol w="4392488"/>
                <a:gridCol w="4392488"/>
              </a:tblGrid>
              <a:tr h="285750">
                <a:tc>
                  <a:txBody>
                    <a:bodyPr/>
                    <a:lstStyle/>
                    <a:p>
                      <a:pPr algn="ctr"/>
                      <a:r>
                        <a:rPr lang="pl-PL" sz="1400" dirty="0" smtClean="0"/>
                        <a:t>Absolwenci gimnazjum</a:t>
                      </a:r>
                      <a:endParaRPr lang="pl-PL" sz="1400" dirty="0"/>
                    </a:p>
                  </a:txBody>
                  <a:tcPr marT="34290" marB="34290"/>
                </a:tc>
                <a:tc>
                  <a:txBody>
                    <a:bodyPr/>
                    <a:lstStyle/>
                    <a:p>
                      <a:pPr algn="ctr"/>
                      <a:r>
                        <a:rPr lang="pl-PL" sz="1400" dirty="0" smtClean="0"/>
                        <a:t>Absolwenci szkoły</a:t>
                      </a:r>
                      <a:r>
                        <a:rPr lang="pl-PL" sz="1400" baseline="0" dirty="0" smtClean="0"/>
                        <a:t> podstawowej</a:t>
                      </a:r>
                    </a:p>
                  </a:txBody>
                  <a:tcPr marT="34290" marB="34290"/>
                </a:tc>
              </a:tr>
              <a:tr h="285750">
                <a:tc gridSpan="2">
                  <a:txBody>
                    <a:bodyPr/>
                    <a:lstStyle/>
                    <a:p>
                      <a:pPr marL="0" indent="0" algn="ctr">
                        <a:buFont typeface="Arial" panose="020B0604020202020204" pitchFamily="34" charset="0"/>
                        <a:buNone/>
                      </a:pPr>
                      <a:r>
                        <a:rPr lang="pl-PL" sz="1400" dirty="0" smtClean="0"/>
                        <a:t>ubiegają się o przyjęcie do:</a:t>
                      </a:r>
                      <a:endParaRPr lang="pl-PL" sz="1400" b="1" dirty="0"/>
                    </a:p>
                  </a:txBody>
                  <a:tcPr marT="34290" marB="34290"/>
                </a:tc>
                <a:tc hMerge="1">
                  <a:txBody>
                    <a:bodyPr/>
                    <a:lstStyle/>
                    <a:p>
                      <a:pPr marL="285750" indent="-285750" algn="l">
                        <a:buFont typeface="Arial" panose="020B0604020202020204" pitchFamily="34" charset="0"/>
                        <a:buChar char="•"/>
                      </a:pPr>
                      <a:endParaRPr lang="pl-PL" dirty="0"/>
                    </a:p>
                  </a:txBody>
                  <a:tcPr/>
                </a:tc>
              </a:tr>
              <a:tr h="720090">
                <a:tc>
                  <a:txBody>
                    <a:bodyPr/>
                    <a:lstStyle/>
                    <a:p>
                      <a:pPr marL="285750" indent="-285750" algn="l">
                        <a:buFont typeface="Arial" panose="020B0604020202020204" pitchFamily="34" charset="0"/>
                        <a:buChar char="•"/>
                      </a:pPr>
                      <a:r>
                        <a:rPr lang="pl-PL" sz="1400" dirty="0" smtClean="0"/>
                        <a:t>dotychczasowego trzyletniego LO</a:t>
                      </a:r>
                    </a:p>
                    <a:p>
                      <a:pPr marL="285750" indent="-285750" algn="l">
                        <a:buFont typeface="Arial" panose="020B0604020202020204" pitchFamily="34" charset="0"/>
                        <a:buChar char="•"/>
                      </a:pPr>
                      <a:r>
                        <a:rPr lang="pl-PL" sz="1400" dirty="0" smtClean="0"/>
                        <a:t>dotychczasowego czteroletniego T</a:t>
                      </a:r>
                    </a:p>
                    <a:p>
                      <a:pPr marL="285750" indent="-285750" algn="l">
                        <a:buFont typeface="Arial" panose="020B0604020202020204" pitchFamily="34" charset="0"/>
                        <a:buChar char="•"/>
                      </a:pPr>
                      <a:r>
                        <a:rPr lang="pl-PL" sz="1400" dirty="0" smtClean="0"/>
                        <a:t>trzyletniej branżowej szkoły I stopnia </a:t>
                      </a:r>
                      <a:endParaRPr lang="pl-PL" sz="1400" dirty="0"/>
                    </a:p>
                  </a:txBody>
                  <a:tcPr marT="34290" marB="34290"/>
                </a:tc>
                <a:tc>
                  <a:txBody>
                    <a:bodyPr/>
                    <a:lstStyle/>
                    <a:p>
                      <a:pPr marL="285750" indent="-285750" algn="l">
                        <a:buFont typeface="Arial" panose="020B0604020202020204" pitchFamily="34" charset="0"/>
                        <a:buChar char="•"/>
                      </a:pPr>
                      <a:r>
                        <a:rPr lang="pl-PL" sz="1400" dirty="0" smtClean="0"/>
                        <a:t>czteroletniego LO </a:t>
                      </a:r>
                    </a:p>
                    <a:p>
                      <a:pPr marL="285750" indent="-285750" algn="l">
                        <a:buFont typeface="Arial" panose="020B0604020202020204" pitchFamily="34" charset="0"/>
                        <a:buChar char="•"/>
                      </a:pPr>
                      <a:r>
                        <a:rPr lang="pl-PL" sz="1400" dirty="0" smtClean="0"/>
                        <a:t>pięcioletniego T</a:t>
                      </a:r>
                    </a:p>
                    <a:p>
                      <a:pPr marL="285750" indent="-285750" algn="l">
                        <a:buFont typeface="Arial" panose="020B0604020202020204" pitchFamily="34" charset="0"/>
                        <a:buChar char="•"/>
                      </a:pPr>
                      <a:r>
                        <a:rPr lang="pl-PL" sz="1400" dirty="0" smtClean="0"/>
                        <a:t>trzyletniej branżowej szkoły I stopnia </a:t>
                      </a:r>
                      <a:endParaRPr lang="pl-PL" sz="1400" dirty="0"/>
                    </a:p>
                  </a:txBody>
                  <a:tcPr marT="34290" marB="34290"/>
                </a:tc>
              </a:tr>
              <a:tr h="285750">
                <a:tc gridSpan="2">
                  <a:txBody>
                    <a:bodyPr/>
                    <a:lstStyle/>
                    <a:p>
                      <a:pPr algn="ctr"/>
                      <a:r>
                        <a:rPr lang="pl-PL" sz="1400" dirty="0" smtClean="0"/>
                        <a:t>stosuje się odpowiednio przepisy:</a:t>
                      </a:r>
                      <a:endParaRPr lang="pl-PL" sz="1400" b="1" dirty="0"/>
                    </a:p>
                  </a:txBody>
                  <a:tcPr marT="34290" marB="34290"/>
                </a:tc>
                <a:tc hMerge="1">
                  <a:txBody>
                    <a:bodyPr/>
                    <a:lstStyle/>
                    <a:p>
                      <a:pPr algn="ctr"/>
                      <a:endParaRPr lang="pl-PL" dirty="0"/>
                    </a:p>
                  </a:txBody>
                  <a:tcPr/>
                </a:tc>
              </a:tr>
              <a:tr h="285750">
                <a:tc gridSpan="2">
                  <a:txBody>
                    <a:bodyPr/>
                    <a:lstStyle/>
                    <a:p>
                      <a:pPr algn="ctr"/>
                      <a:r>
                        <a:rPr lang="pl-PL" sz="1400" dirty="0" smtClean="0"/>
                        <a:t>ustawy wprowadzającej – Prawo oświatowe</a:t>
                      </a:r>
                      <a:r>
                        <a:rPr lang="pl-PL" sz="1400" baseline="0" dirty="0" smtClean="0"/>
                        <a:t> </a:t>
                      </a:r>
                      <a:endParaRPr lang="pl-PL" sz="1400" b="1" dirty="0"/>
                    </a:p>
                  </a:txBody>
                  <a:tcPr marT="34290" marB="34290"/>
                </a:tc>
                <a:tc hMerge="1">
                  <a:txBody>
                    <a:bodyPr/>
                    <a:lstStyle/>
                    <a:p>
                      <a:endParaRPr lang="pl-PL"/>
                    </a:p>
                  </a:txBody>
                  <a:tcPr/>
                </a:tc>
              </a:tr>
              <a:tr h="285750">
                <a:tc>
                  <a:txBody>
                    <a:bodyPr/>
                    <a:lstStyle/>
                    <a:p>
                      <a:pPr algn="l"/>
                      <a:r>
                        <a:rPr lang="pl-PL" sz="1400" dirty="0" smtClean="0"/>
                        <a:t>ustawy o systemie oświaty</a:t>
                      </a:r>
                      <a:endParaRPr lang="pl-PL" sz="1400" dirty="0"/>
                    </a:p>
                  </a:txBody>
                  <a:tcPr marT="34290" marB="34290"/>
                </a:tc>
                <a:tc>
                  <a:txBody>
                    <a:bodyPr/>
                    <a:lstStyle/>
                    <a:p>
                      <a:pPr algn="l"/>
                      <a:r>
                        <a:rPr lang="pl-PL" sz="1400" dirty="0" smtClean="0"/>
                        <a:t>ustawy Prawo oświatowe</a:t>
                      </a:r>
                      <a:endParaRPr lang="pl-PL" sz="1400" dirty="0"/>
                    </a:p>
                  </a:txBody>
                  <a:tcPr marT="34290" marB="34290"/>
                </a:tc>
              </a:tr>
              <a:tr h="2240280">
                <a:tc>
                  <a:txBody>
                    <a:bodyPr/>
                    <a:lstStyle/>
                    <a:p>
                      <a:pPr algn="just"/>
                      <a:r>
                        <a:rPr lang="pl-PL" sz="1400" dirty="0" smtClean="0"/>
                        <a:t>rozporządzenie MEN z dnia 14 marca 2017 r. w sprawie przeprowadzania postępowania rekrutacyjnego oraz postępowania uzupełniającego na lata szkolne 2017/2018-2019/2020 do trzyletniego liceum ogólnokształcącego, czteroletniego</a:t>
                      </a:r>
                      <a:r>
                        <a:rPr lang="pl-PL" sz="1400" baseline="0" dirty="0" smtClean="0"/>
                        <a:t> </a:t>
                      </a:r>
                      <a:r>
                        <a:rPr lang="pl-PL" sz="1400" dirty="0" smtClean="0"/>
                        <a:t>technikum i branżowej szkoły I stopnia, dla kandydatów będących absolwentami dotychczasowego gimnazjum (Dz. U. poz. 586).</a:t>
                      </a:r>
                      <a:endParaRPr lang="pl-PL" sz="1400" dirty="0"/>
                    </a:p>
                  </a:txBody>
                  <a:tcPr marT="34290" marB="34290"/>
                </a:tc>
                <a:tc>
                  <a:txBody>
                    <a:bodyPr/>
                    <a:lstStyle/>
                    <a:p>
                      <a:pPr algn="just"/>
                      <a:r>
                        <a:rPr lang="pl-PL" sz="1400" dirty="0" smtClean="0"/>
                        <a:t>rozporządzenie MEN z dnia 16 marca 2017 r. w sprawie przeprowadzania postępowania rekrutacyjnego oraz postępowania uzupełniającego do publicznych przedszkoli, szkół i placówek (Dz. U. poz. 610)</a:t>
                      </a:r>
                      <a:endParaRPr lang="pl-PL" sz="1400" dirty="0"/>
                    </a:p>
                  </a:txBody>
                  <a:tcPr marT="34290" marB="34290"/>
                </a:tc>
              </a:tr>
            </a:tbl>
          </a:graphicData>
        </a:graphic>
      </p:graphicFrame>
    </p:spTree>
    <p:extLst>
      <p:ext uri="{BB962C8B-B14F-4D97-AF65-F5344CB8AC3E}">
        <p14:creationId xmlns:p14="http://schemas.microsoft.com/office/powerpoint/2010/main" xmlns="" val="215595650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p:cNvSpPr>
            <a:spLocks noGrp="1"/>
          </p:cNvSpPr>
          <p:nvPr>
            <p:ph type="ftr" sz="quarter" idx="11"/>
          </p:nvPr>
        </p:nvSpPr>
        <p:spPr>
          <a:xfrm>
            <a:off x="2267744" y="4677984"/>
            <a:ext cx="4536504" cy="342900"/>
          </a:xfrm>
        </p:spPr>
        <p:txBody>
          <a:bodyPr/>
          <a:lstStyle/>
          <a:p>
            <a:r>
              <a:rPr lang="pl-PL" altLang="pl-PL" sz="1400" dirty="0" smtClean="0"/>
              <a:t>Kuratorium Oświaty w Poznaniu Delegatura w Lesznie</a:t>
            </a:r>
            <a:endParaRPr lang="pl-PL" altLang="pl-PL" sz="1400" dirty="0"/>
          </a:p>
        </p:txBody>
      </p:sp>
      <p:sp>
        <p:nvSpPr>
          <p:cNvPr id="3" name="Symbol zastępczy numeru slajdu 2"/>
          <p:cNvSpPr>
            <a:spLocks noGrp="1"/>
          </p:cNvSpPr>
          <p:nvPr>
            <p:ph type="sldNum" sz="quarter" idx="12"/>
          </p:nvPr>
        </p:nvSpPr>
        <p:spPr>
          <a:xfrm>
            <a:off x="8244408" y="4677984"/>
            <a:ext cx="719336" cy="288894"/>
          </a:xfrm>
        </p:spPr>
        <p:txBody>
          <a:bodyPr/>
          <a:lstStyle/>
          <a:p>
            <a:pPr algn="ctr"/>
            <a:fld id="{FC9F13EF-EE6D-48DD-9FD8-906A6297DC17}" type="slidenum">
              <a:rPr lang="pl-PL" altLang="pl-PL" smtClean="0"/>
              <a:pPr algn="ctr"/>
              <a:t>40</a:t>
            </a:fld>
            <a:endParaRPr lang="pl-PL" altLang="pl-PL" dirty="0"/>
          </a:p>
        </p:txBody>
      </p:sp>
      <p:sp>
        <p:nvSpPr>
          <p:cNvPr id="4" name="pole tekstowe 3"/>
          <p:cNvSpPr txBox="1"/>
          <p:nvPr/>
        </p:nvSpPr>
        <p:spPr>
          <a:xfrm>
            <a:off x="384615" y="1036350"/>
            <a:ext cx="8280920" cy="2831544"/>
          </a:xfrm>
          <a:prstGeom prst="rect">
            <a:avLst/>
          </a:prstGeom>
          <a:noFill/>
        </p:spPr>
        <p:txBody>
          <a:bodyPr wrap="square" rtlCol="0">
            <a:spAutoFit/>
          </a:bodyPr>
          <a:lstStyle/>
          <a:p>
            <a:pPr algn="just"/>
            <a:r>
              <a:rPr lang="pl-PL" sz="2000" dirty="0">
                <a:solidFill>
                  <a:schemeClr val="tx2"/>
                </a:solidFill>
              </a:rPr>
              <a:t>Art. 132. 1. </a:t>
            </a:r>
            <a:r>
              <a:rPr lang="pl-PL" sz="2000" b="1" dirty="0">
                <a:solidFill>
                  <a:srgbClr val="FF0000"/>
                </a:solidFill>
              </a:rPr>
              <a:t>Laureat lub finalista ogólnopolskiej olimpiady przedmiotowej oraz laureat konkursu przedmiotowego </a:t>
            </a:r>
            <a:r>
              <a:rPr lang="pl-PL" sz="2000" b="1" dirty="0" smtClean="0">
                <a:solidFill>
                  <a:srgbClr val="FF0000"/>
                </a:solidFill>
              </a:rPr>
              <a:t>o </a:t>
            </a:r>
            <a:r>
              <a:rPr lang="pl-PL" sz="2000" b="1" dirty="0">
                <a:solidFill>
                  <a:srgbClr val="FF0000"/>
                </a:solidFill>
              </a:rPr>
              <a:t>zasięgu wojewódzkim lub </a:t>
            </a:r>
            <a:r>
              <a:rPr lang="pl-PL" sz="2000" b="1" dirty="0" err="1">
                <a:solidFill>
                  <a:srgbClr val="FF0000"/>
                </a:solidFill>
              </a:rPr>
              <a:t>ponadwojewódzkim</a:t>
            </a:r>
            <a:r>
              <a:rPr lang="pl-PL" sz="2000" dirty="0">
                <a:solidFill>
                  <a:schemeClr val="tx2"/>
                </a:solidFill>
              </a:rPr>
              <a:t>, przeprowadzonych zgodnie </a:t>
            </a:r>
            <a:r>
              <a:rPr lang="pl-PL" sz="2000" dirty="0" smtClean="0">
                <a:solidFill>
                  <a:schemeClr val="tx2"/>
                </a:solidFill>
              </a:rPr>
              <a:t>z </a:t>
            </a:r>
            <a:r>
              <a:rPr lang="pl-PL" sz="2000" dirty="0">
                <a:solidFill>
                  <a:schemeClr val="tx2"/>
                </a:solidFill>
              </a:rPr>
              <a:t>przepisami wydanymi </a:t>
            </a:r>
            <a:r>
              <a:rPr lang="pl-PL" sz="2000" dirty="0" smtClean="0">
                <a:solidFill>
                  <a:schemeClr val="tx2"/>
                </a:solidFill>
              </a:rPr>
              <a:t>na </a:t>
            </a:r>
            <a:r>
              <a:rPr lang="pl-PL" sz="2000" dirty="0">
                <a:solidFill>
                  <a:schemeClr val="tx2"/>
                </a:solidFill>
              </a:rPr>
              <a:t>podstawie art. 22 ust. 2 pkt 8 ustawy o systemie oświaty, </a:t>
            </a:r>
            <a:r>
              <a:rPr lang="pl-PL" sz="2000" b="1" dirty="0">
                <a:solidFill>
                  <a:srgbClr val="FF0000"/>
                </a:solidFill>
              </a:rPr>
              <a:t>są przyjmowani w pierwszej kolejnośc</a:t>
            </a:r>
            <a:r>
              <a:rPr lang="pl-PL" sz="2000" b="1" dirty="0">
                <a:solidFill>
                  <a:schemeClr val="tx2"/>
                </a:solidFill>
              </a:rPr>
              <a:t>i </a:t>
            </a:r>
            <a:r>
              <a:rPr lang="pl-PL" sz="2000" dirty="0">
                <a:solidFill>
                  <a:schemeClr val="tx2"/>
                </a:solidFill>
              </a:rPr>
              <a:t>do publicznej szkoły ponadpodstawowej, publicznej szkoły ponadpodstawowej integracyjnej lub oddziału integracyjnego w publicznej szkole ponadpodstawowej ogólnodostępnej, jeżeli spełniają odpowiednio warunki, o których mowa w art. 134 ust. 1 i art. 135 ust. 1.</a:t>
            </a:r>
          </a:p>
          <a:p>
            <a:pPr algn="just"/>
            <a:endParaRPr lang="pl-PL" dirty="0">
              <a:solidFill>
                <a:schemeClr val="tx2"/>
              </a:solidFill>
            </a:endParaRPr>
          </a:p>
        </p:txBody>
      </p:sp>
      <p:sp>
        <p:nvSpPr>
          <p:cNvPr id="10" name="矩形 7"/>
          <p:cNvSpPr/>
          <p:nvPr/>
        </p:nvSpPr>
        <p:spPr>
          <a:xfrm>
            <a:off x="107504" y="414646"/>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
        <p:nvSpPr>
          <p:cNvPr id="5" name="Prostokąt 4"/>
          <p:cNvSpPr/>
          <p:nvPr/>
        </p:nvSpPr>
        <p:spPr>
          <a:xfrm>
            <a:off x="899592" y="4083918"/>
            <a:ext cx="6984776" cy="341632"/>
          </a:xfrm>
          <a:prstGeom prst="rect">
            <a:avLst/>
          </a:prstGeom>
        </p:spPr>
        <p:txBody>
          <a:bodyPr wrap="square">
            <a:spAutoFit/>
          </a:bodyPr>
          <a:lstStyle/>
          <a:p>
            <a:pPr lvl="0" algn="ctr" defTabSz="1466850">
              <a:lnSpc>
                <a:spcPct val="90000"/>
              </a:lnSpc>
              <a:spcAft>
                <a:spcPct val="35000"/>
              </a:spcAft>
            </a:pPr>
            <a:r>
              <a:rPr lang="pl-PL" dirty="0">
                <a:solidFill>
                  <a:srgbClr val="5F5F5F"/>
                </a:solidFill>
              </a:rPr>
              <a:t>ustawa z dnia 14 grudnia 2016 r. Prawo oświatowe </a:t>
            </a:r>
          </a:p>
        </p:txBody>
      </p:sp>
    </p:spTree>
    <p:extLst>
      <p:ext uri="{BB962C8B-B14F-4D97-AF65-F5344CB8AC3E}">
        <p14:creationId xmlns:p14="http://schemas.microsoft.com/office/powerpoint/2010/main" xmlns="" val="188752994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stopki 1"/>
          <p:cNvSpPr>
            <a:spLocks noGrp="1"/>
          </p:cNvSpPr>
          <p:nvPr>
            <p:ph type="ftr" sz="quarter" idx="11"/>
          </p:nvPr>
        </p:nvSpPr>
        <p:spPr>
          <a:xfrm>
            <a:off x="2267744" y="4677984"/>
            <a:ext cx="4536504" cy="342900"/>
          </a:xfrm>
        </p:spPr>
        <p:txBody>
          <a:bodyPr/>
          <a:lstStyle/>
          <a:p>
            <a:r>
              <a:rPr lang="pl-PL" altLang="pl-PL" sz="1400" dirty="0" smtClean="0"/>
              <a:t>Kuratorium Oświaty w Poznaniu Delegatura w Lesznie</a:t>
            </a:r>
            <a:endParaRPr lang="pl-PL" altLang="pl-PL" sz="1400" dirty="0"/>
          </a:p>
        </p:txBody>
      </p:sp>
      <p:sp>
        <p:nvSpPr>
          <p:cNvPr id="3" name="Symbol zastępczy numeru slajdu 2"/>
          <p:cNvSpPr>
            <a:spLocks noGrp="1"/>
          </p:cNvSpPr>
          <p:nvPr>
            <p:ph type="sldNum" sz="quarter" idx="12"/>
          </p:nvPr>
        </p:nvSpPr>
        <p:spPr>
          <a:xfrm>
            <a:off x="8244408" y="4677984"/>
            <a:ext cx="719336" cy="288894"/>
          </a:xfrm>
        </p:spPr>
        <p:txBody>
          <a:bodyPr/>
          <a:lstStyle/>
          <a:p>
            <a:pPr algn="ctr"/>
            <a:fld id="{FC9F13EF-EE6D-48DD-9FD8-906A6297DC17}" type="slidenum">
              <a:rPr lang="pl-PL" altLang="pl-PL" smtClean="0"/>
              <a:pPr algn="ctr"/>
              <a:t>41</a:t>
            </a:fld>
            <a:endParaRPr lang="pl-PL" altLang="pl-PL" dirty="0"/>
          </a:p>
        </p:txBody>
      </p:sp>
      <p:sp>
        <p:nvSpPr>
          <p:cNvPr id="5" name="pole tekstowe 4"/>
          <p:cNvSpPr txBox="1"/>
          <p:nvPr/>
        </p:nvSpPr>
        <p:spPr>
          <a:xfrm>
            <a:off x="221321" y="1005576"/>
            <a:ext cx="8701359" cy="3170099"/>
          </a:xfrm>
          <a:prstGeom prst="rect">
            <a:avLst/>
          </a:prstGeom>
          <a:noFill/>
        </p:spPr>
        <p:txBody>
          <a:bodyPr wrap="square" rtlCol="0">
            <a:spAutoFit/>
          </a:bodyPr>
          <a:lstStyle/>
          <a:p>
            <a:pPr algn="just"/>
            <a:r>
              <a:rPr lang="pl-PL" sz="2000" dirty="0">
                <a:solidFill>
                  <a:schemeClr val="tx2"/>
                </a:solidFill>
              </a:rPr>
              <a:t>Art. 298. 1. </a:t>
            </a:r>
            <a:r>
              <a:rPr lang="pl-PL" sz="2000" b="1" dirty="0">
                <a:solidFill>
                  <a:srgbClr val="FF0000"/>
                </a:solidFill>
              </a:rPr>
              <a:t>Uczniowie dotychczasowych sześcioletnich szkół podstawowych</a:t>
            </a:r>
            <a:r>
              <a:rPr lang="pl-PL" sz="2000" b="1" dirty="0">
                <a:solidFill>
                  <a:schemeClr val="tx2"/>
                </a:solidFill>
              </a:rPr>
              <a:t>, którzy w latach szkolnych 2014/2015-2016/2017 uzyskali tytuł laureata lub finalisty olimpiady przedmiotowej lub laureata konkursu przedmiotowego </a:t>
            </a:r>
            <a:r>
              <a:rPr lang="pl-PL" sz="2000" b="1" dirty="0" smtClean="0">
                <a:solidFill>
                  <a:schemeClr val="tx2"/>
                </a:solidFill>
              </a:rPr>
              <a:t>o </a:t>
            </a:r>
            <a:r>
              <a:rPr lang="pl-PL" sz="2000" b="1" dirty="0">
                <a:solidFill>
                  <a:schemeClr val="tx2"/>
                </a:solidFill>
              </a:rPr>
              <a:t>zasięgu wojewódzkim lub </a:t>
            </a:r>
            <a:r>
              <a:rPr lang="pl-PL" sz="2000" b="1" dirty="0" err="1">
                <a:solidFill>
                  <a:schemeClr val="tx2"/>
                </a:solidFill>
              </a:rPr>
              <a:t>ponadwojewódzkim</a:t>
            </a:r>
            <a:r>
              <a:rPr lang="pl-PL" sz="2000" dirty="0">
                <a:solidFill>
                  <a:schemeClr val="tx2"/>
                </a:solidFill>
              </a:rPr>
              <a:t>, przeprowadzanych zgodnie z przepisami wydanymi </a:t>
            </a:r>
            <a:r>
              <a:rPr lang="pl-PL" sz="2000" dirty="0" smtClean="0">
                <a:solidFill>
                  <a:schemeClr val="tx2"/>
                </a:solidFill>
              </a:rPr>
              <a:t>na </a:t>
            </a:r>
            <a:r>
              <a:rPr lang="pl-PL" sz="2000" dirty="0">
                <a:solidFill>
                  <a:schemeClr val="tx2"/>
                </a:solidFill>
              </a:rPr>
              <a:t>podstawie art. 22 ust. 2 pkt 8 ustawy zmienianej w art. 15, </a:t>
            </a:r>
            <a:r>
              <a:rPr lang="pl-PL" sz="2000" b="1" dirty="0">
                <a:solidFill>
                  <a:srgbClr val="FF0000"/>
                </a:solidFill>
              </a:rPr>
              <a:t>są przyjmowani w pierwszej kolejności </a:t>
            </a:r>
            <a:r>
              <a:rPr lang="pl-PL" sz="2000" dirty="0">
                <a:solidFill>
                  <a:schemeClr val="tx2"/>
                </a:solidFill>
              </a:rPr>
              <a:t>do publicznej szkoły ponadpodstawowej, publicznej szkoły ponadpodstawowej integracyjnej lub oddziału integracyjnego w publicznej szkole ponadpodstawowej ogólnodostępnej, jeżeli spełniają odpowiednio warunki, o których mowa w art. 134 </a:t>
            </a:r>
            <a:r>
              <a:rPr lang="pl-PL" sz="2000" dirty="0" smtClean="0">
                <a:solidFill>
                  <a:schemeClr val="tx2"/>
                </a:solidFill>
              </a:rPr>
              <a:t>ust.1 </a:t>
            </a:r>
            <a:r>
              <a:rPr lang="pl-PL" sz="2000" dirty="0">
                <a:solidFill>
                  <a:schemeClr val="tx2"/>
                </a:solidFill>
              </a:rPr>
              <a:t>i art. 135 ust. 1 ustawy - Prawo oświatowe. </a:t>
            </a:r>
          </a:p>
        </p:txBody>
      </p:sp>
      <p:sp>
        <p:nvSpPr>
          <p:cNvPr id="4" name="Prostokąt 3"/>
          <p:cNvSpPr/>
          <p:nvPr/>
        </p:nvSpPr>
        <p:spPr>
          <a:xfrm>
            <a:off x="323528" y="4277015"/>
            <a:ext cx="8239111" cy="341632"/>
          </a:xfrm>
          <a:prstGeom prst="rect">
            <a:avLst/>
          </a:prstGeom>
        </p:spPr>
        <p:txBody>
          <a:bodyPr wrap="square">
            <a:spAutoFit/>
          </a:bodyPr>
          <a:lstStyle/>
          <a:p>
            <a:pPr lvl="0" algn="ctr" defTabSz="1466850">
              <a:lnSpc>
                <a:spcPct val="90000"/>
              </a:lnSpc>
              <a:spcAft>
                <a:spcPct val="35000"/>
              </a:spcAft>
            </a:pPr>
            <a:r>
              <a:rPr lang="pl-PL" dirty="0">
                <a:solidFill>
                  <a:srgbClr val="5F5F5F"/>
                </a:solidFill>
              </a:rPr>
              <a:t>ustawa z dnia 14 grudnia 2016 r. - Przepisy wprowadzające ustawę - Prawo oświatowe  </a:t>
            </a:r>
          </a:p>
        </p:txBody>
      </p:sp>
      <p:sp>
        <p:nvSpPr>
          <p:cNvPr id="10" name="矩形 7"/>
          <p:cNvSpPr/>
          <p:nvPr/>
        </p:nvSpPr>
        <p:spPr>
          <a:xfrm>
            <a:off x="107504" y="414646"/>
            <a:ext cx="9036496" cy="363176"/>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p:txBody>
      </p:sp>
    </p:spTree>
    <p:extLst>
      <p:ext uri="{BB962C8B-B14F-4D97-AF65-F5344CB8AC3E}">
        <p14:creationId xmlns:p14="http://schemas.microsoft.com/office/powerpoint/2010/main" xmlns="" val="206235302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body" idx="1"/>
          </p:nvPr>
        </p:nvSpPr>
        <p:spPr>
          <a:xfrm>
            <a:off x="179512" y="1005576"/>
            <a:ext cx="8784976" cy="3402378"/>
          </a:xfrm>
        </p:spPr>
        <p:txBody>
          <a:bodyPr>
            <a:normAutofit fontScale="92500" lnSpcReduction="20000"/>
          </a:bodyPr>
          <a:lstStyle/>
          <a:p>
            <a:pPr marL="0" indent="0" algn="just">
              <a:lnSpc>
                <a:spcPct val="115000"/>
              </a:lnSpc>
              <a:spcAft>
                <a:spcPts val="0"/>
              </a:spcAft>
              <a:buNone/>
            </a:pPr>
            <a:r>
              <a:rPr lang="pl-PL" altLang="pl-PL" sz="2200" b="1" dirty="0">
                <a:latin typeface="+mj-lt"/>
                <a:cs typeface="Arial" panose="020B0604020202020204" pitchFamily="34" charset="0"/>
              </a:rPr>
              <a:t>W przypadku większej liczby kandydatów niż liczba wolnych miejsc w szkole, na pierwszym etapie postępowania rekrutacyjnego są brane pod uwagę łącznie następujące kryteria: </a:t>
            </a:r>
          </a:p>
          <a:p>
            <a:pPr marL="0" indent="0" algn="just">
              <a:lnSpc>
                <a:spcPct val="115000"/>
              </a:lnSpc>
              <a:spcAft>
                <a:spcPts val="0"/>
              </a:spcAft>
              <a:buNone/>
            </a:pPr>
            <a:r>
              <a:rPr lang="pl-PL" altLang="pl-PL" sz="2200" dirty="0">
                <a:latin typeface="+mj-lt"/>
                <a:cs typeface="Arial" panose="020B0604020202020204" pitchFamily="34" charset="0"/>
              </a:rPr>
              <a:t>1) </a:t>
            </a:r>
            <a:r>
              <a:rPr lang="pl-PL" altLang="pl-PL" sz="2200" b="1" dirty="0">
                <a:latin typeface="+mj-lt"/>
                <a:cs typeface="Arial" panose="020B0604020202020204" pitchFamily="34" charset="0"/>
              </a:rPr>
              <a:t>wyniki egzaminu ósmoklasisty</a:t>
            </a:r>
            <a:r>
              <a:rPr lang="pl-PL" altLang="pl-PL" sz="2200" dirty="0">
                <a:latin typeface="+mj-lt"/>
                <a:cs typeface="Arial" panose="020B0604020202020204" pitchFamily="34" charset="0"/>
              </a:rPr>
              <a:t>; </a:t>
            </a:r>
          </a:p>
          <a:p>
            <a:pPr marL="0" indent="0" algn="just">
              <a:lnSpc>
                <a:spcPct val="115000"/>
              </a:lnSpc>
              <a:spcAft>
                <a:spcPts val="0"/>
              </a:spcAft>
              <a:buNone/>
            </a:pPr>
            <a:r>
              <a:rPr lang="pl-PL" altLang="pl-PL" sz="2200" dirty="0">
                <a:latin typeface="+mj-lt"/>
                <a:cs typeface="Arial" panose="020B0604020202020204" pitchFamily="34" charset="0"/>
              </a:rPr>
              <a:t>2) </a:t>
            </a:r>
            <a:r>
              <a:rPr lang="pl-PL" altLang="pl-PL" sz="2200" b="1" dirty="0">
                <a:latin typeface="+mj-lt"/>
                <a:cs typeface="Arial" panose="020B0604020202020204" pitchFamily="34" charset="0"/>
              </a:rPr>
              <a:t>wymienione na świadectwie </a:t>
            </a:r>
            <a:r>
              <a:rPr lang="pl-PL" altLang="pl-PL" sz="2200" dirty="0">
                <a:latin typeface="+mj-lt"/>
                <a:cs typeface="Arial" panose="020B0604020202020204" pitchFamily="34" charset="0"/>
              </a:rPr>
              <a:t>ukończenia szkoły podstawowej </a:t>
            </a:r>
            <a:r>
              <a:rPr lang="pl-PL" altLang="pl-PL" sz="2200" b="1" dirty="0">
                <a:latin typeface="+mj-lt"/>
                <a:cs typeface="Arial" panose="020B0604020202020204" pitchFamily="34" charset="0"/>
              </a:rPr>
              <a:t>oceny</a:t>
            </a:r>
            <a:r>
              <a:rPr lang="pl-PL" altLang="pl-PL" sz="2200" dirty="0">
                <a:latin typeface="+mj-lt"/>
                <a:cs typeface="Arial" panose="020B0604020202020204" pitchFamily="34" charset="0"/>
              </a:rPr>
              <a:t> z języka polskiego i matematyki oraz z dwóch obowiązkowych zajęć edukacyjnych ustalonych przez dyrektora danej szkoły jako brane pod uwagę w postępowaniu rekrutacyjnym do danego oddziału; </a:t>
            </a:r>
          </a:p>
          <a:p>
            <a:pPr marL="0" indent="0" algn="just">
              <a:lnSpc>
                <a:spcPct val="115000"/>
              </a:lnSpc>
              <a:spcAft>
                <a:spcPts val="0"/>
              </a:spcAft>
              <a:buNone/>
            </a:pPr>
            <a:r>
              <a:rPr lang="pl-PL" altLang="pl-PL" sz="2200" dirty="0">
                <a:latin typeface="+mj-lt"/>
                <a:cs typeface="Arial" panose="020B0604020202020204" pitchFamily="34" charset="0"/>
              </a:rPr>
              <a:t>3) </a:t>
            </a:r>
            <a:r>
              <a:rPr lang="pl-PL" altLang="pl-PL" sz="2200" b="1" dirty="0">
                <a:latin typeface="+mj-lt"/>
                <a:cs typeface="Arial" panose="020B0604020202020204" pitchFamily="34" charset="0"/>
              </a:rPr>
              <a:t>świadectwo</a:t>
            </a:r>
            <a:r>
              <a:rPr lang="pl-PL" altLang="pl-PL" sz="2200" dirty="0">
                <a:latin typeface="+mj-lt"/>
                <a:cs typeface="Arial" panose="020B0604020202020204" pitchFamily="34" charset="0"/>
              </a:rPr>
              <a:t> ukończenia szkoły podstawowej </a:t>
            </a:r>
            <a:r>
              <a:rPr lang="pl-PL" altLang="pl-PL" sz="2200" b="1" dirty="0">
                <a:latin typeface="+mj-lt"/>
                <a:cs typeface="Arial" panose="020B0604020202020204" pitchFamily="34" charset="0"/>
              </a:rPr>
              <a:t>z wyróżnieniem</a:t>
            </a:r>
            <a:r>
              <a:rPr lang="pl-PL" altLang="pl-PL" sz="2200" dirty="0">
                <a:latin typeface="+mj-lt"/>
                <a:cs typeface="Arial" panose="020B0604020202020204" pitchFamily="34" charset="0"/>
              </a:rPr>
              <a:t>; </a:t>
            </a:r>
          </a:p>
          <a:p>
            <a:pPr marL="0" indent="0" algn="just">
              <a:lnSpc>
                <a:spcPct val="115000"/>
              </a:lnSpc>
              <a:spcAft>
                <a:spcPts val="0"/>
              </a:spcAft>
              <a:buNone/>
            </a:pPr>
            <a:r>
              <a:rPr lang="pl-PL" altLang="pl-PL" sz="2200" dirty="0" smtClean="0">
                <a:latin typeface="+mj-lt"/>
                <a:cs typeface="Arial" panose="020B0604020202020204" pitchFamily="34" charset="0"/>
              </a:rPr>
              <a:t>…</a:t>
            </a:r>
            <a:endParaRPr lang="pl-PL" altLang="pl-PL" sz="2200" dirty="0">
              <a:latin typeface="+mj-lt"/>
              <a:cs typeface="Arial" panose="020B0604020202020204" pitchFamily="34" charset="0"/>
            </a:endParaRPr>
          </a:p>
          <a:p>
            <a:pPr marL="0" lvl="0" indent="0" algn="just">
              <a:lnSpc>
                <a:spcPct val="115000"/>
              </a:lnSpc>
              <a:spcAft>
                <a:spcPts val="0"/>
              </a:spcAft>
              <a:buNone/>
            </a:pPr>
            <a:endParaRPr lang="pl-PL" altLang="pl-PL" sz="1100" i="1" dirty="0"/>
          </a:p>
        </p:txBody>
      </p:sp>
      <p:sp>
        <p:nvSpPr>
          <p:cNvPr id="2" name="Symbol zastępczy stopki 1"/>
          <p:cNvSpPr>
            <a:spLocks noGrp="1"/>
          </p:cNvSpPr>
          <p:nvPr>
            <p:ph type="ftr" sz="quarter" idx="11"/>
          </p:nvPr>
        </p:nvSpPr>
        <p:spPr>
          <a:xfrm>
            <a:off x="2267744" y="4677984"/>
            <a:ext cx="4536504" cy="342900"/>
          </a:xfrm>
        </p:spPr>
        <p:txBody>
          <a:bodyPr/>
          <a:lstStyle/>
          <a:p>
            <a:r>
              <a:rPr lang="pl-PL" altLang="pl-PL" sz="1400" dirty="0" smtClean="0"/>
              <a:t>Kuratorium Oświaty w Poznaniu Delegatura w Lesznie</a:t>
            </a:r>
            <a:endParaRPr lang="pl-PL" altLang="pl-PL" sz="1400" dirty="0"/>
          </a:p>
        </p:txBody>
      </p:sp>
      <p:sp>
        <p:nvSpPr>
          <p:cNvPr id="3" name="Symbol zastępczy numeru slajdu 2"/>
          <p:cNvSpPr>
            <a:spLocks noGrp="1"/>
          </p:cNvSpPr>
          <p:nvPr>
            <p:ph type="sldNum" sz="quarter" idx="12"/>
          </p:nvPr>
        </p:nvSpPr>
        <p:spPr>
          <a:xfrm>
            <a:off x="8244408" y="4677984"/>
            <a:ext cx="719336" cy="288894"/>
          </a:xfrm>
        </p:spPr>
        <p:txBody>
          <a:bodyPr/>
          <a:lstStyle/>
          <a:p>
            <a:pPr algn="ctr"/>
            <a:fld id="{FC9F13EF-EE6D-48DD-9FD8-906A6297DC17}" type="slidenum">
              <a:rPr lang="pl-PL" altLang="pl-PL" smtClean="0"/>
              <a:pPr algn="ctr"/>
              <a:t>42</a:t>
            </a:fld>
            <a:endParaRPr lang="pl-PL" altLang="pl-PL" dirty="0"/>
          </a:p>
        </p:txBody>
      </p:sp>
      <p:sp>
        <p:nvSpPr>
          <p:cNvPr id="4" name="Prostokąt zaokrąglony 3"/>
          <p:cNvSpPr/>
          <p:nvPr/>
        </p:nvSpPr>
        <p:spPr bwMode="auto">
          <a:xfrm>
            <a:off x="539552" y="141480"/>
            <a:ext cx="8064896" cy="810090"/>
          </a:xfrm>
          <a:prstGeom prst="roundRect">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charset="0"/>
              <a:cs typeface="Times New Roman" pitchFamily="18" charset="0"/>
            </a:endParaRPr>
          </a:p>
        </p:txBody>
      </p:sp>
      <p:sp>
        <p:nvSpPr>
          <p:cNvPr id="5" name="pole tekstowe 4"/>
          <p:cNvSpPr txBox="1"/>
          <p:nvPr/>
        </p:nvSpPr>
        <p:spPr>
          <a:xfrm>
            <a:off x="755576" y="357504"/>
            <a:ext cx="7632848" cy="523220"/>
          </a:xfrm>
          <a:prstGeom prst="rect">
            <a:avLst/>
          </a:prstGeom>
          <a:noFill/>
        </p:spPr>
        <p:txBody>
          <a:bodyPr wrap="square" rtlCol="0">
            <a:spAutoFit/>
          </a:bodyPr>
          <a:lstStyle/>
          <a:p>
            <a:pPr algn="ctr"/>
            <a:r>
              <a:rPr lang="pl-PL" sz="2800" b="1" dirty="0" smtClean="0">
                <a:latin typeface="+mn-lt"/>
              </a:rPr>
              <a:t>Zadania dyrektora szkoły podstawowej </a:t>
            </a:r>
            <a:endParaRPr lang="pl-PL" sz="2800" b="1" dirty="0">
              <a:latin typeface="+mn-lt"/>
            </a:endParaRPr>
          </a:p>
        </p:txBody>
      </p:sp>
    </p:spTree>
    <p:extLst>
      <p:ext uri="{BB962C8B-B14F-4D97-AF65-F5344CB8AC3E}">
        <p14:creationId xmlns:p14="http://schemas.microsoft.com/office/powerpoint/2010/main" xmlns="" val="413217471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body" idx="1"/>
          </p:nvPr>
        </p:nvSpPr>
        <p:spPr>
          <a:xfrm>
            <a:off x="179512" y="1113588"/>
            <a:ext cx="8784976" cy="3402378"/>
          </a:xfrm>
        </p:spPr>
        <p:txBody>
          <a:bodyPr>
            <a:noAutofit/>
          </a:bodyPr>
          <a:lstStyle/>
          <a:p>
            <a:pPr marL="0" indent="0" algn="just">
              <a:spcAft>
                <a:spcPts val="0"/>
              </a:spcAft>
              <a:buNone/>
            </a:pPr>
            <a:r>
              <a:rPr lang="pl-PL" altLang="pl-PL" sz="2000" dirty="0" smtClean="0">
                <a:latin typeface="+mj-lt"/>
                <a:cs typeface="Arial" panose="020B0604020202020204" pitchFamily="34" charset="0"/>
              </a:rPr>
              <a:t>4</a:t>
            </a:r>
            <a:r>
              <a:rPr lang="pl-PL" altLang="pl-PL" sz="2000" dirty="0">
                <a:latin typeface="+mj-lt"/>
                <a:cs typeface="Arial" panose="020B0604020202020204" pitchFamily="34" charset="0"/>
              </a:rPr>
              <a:t>) </a:t>
            </a:r>
            <a:r>
              <a:rPr lang="pl-PL" altLang="pl-PL" sz="2000" b="1" dirty="0">
                <a:latin typeface="+mj-lt"/>
                <a:cs typeface="Arial" panose="020B0604020202020204" pitchFamily="34" charset="0"/>
              </a:rPr>
              <a:t>szczególne osiągnięcia </a:t>
            </a:r>
            <a:r>
              <a:rPr lang="pl-PL" altLang="pl-PL" sz="2000" b="1" u="sng" dirty="0">
                <a:latin typeface="+mj-lt"/>
                <a:cs typeface="Arial" panose="020B0604020202020204" pitchFamily="34" charset="0"/>
              </a:rPr>
              <a:t>wymienione</a:t>
            </a:r>
            <a:r>
              <a:rPr lang="pl-PL" altLang="pl-PL" sz="2000" b="1" dirty="0">
                <a:latin typeface="+mj-lt"/>
                <a:cs typeface="Arial" panose="020B0604020202020204" pitchFamily="34" charset="0"/>
              </a:rPr>
              <a:t> na świadectwie ukończenia szkoły podstawowej: </a:t>
            </a:r>
          </a:p>
          <a:p>
            <a:pPr marL="0" indent="0" algn="just">
              <a:spcAft>
                <a:spcPts val="0"/>
              </a:spcAft>
              <a:buNone/>
            </a:pPr>
            <a:r>
              <a:rPr lang="pl-PL" altLang="pl-PL" sz="2000" b="1" dirty="0" smtClean="0">
                <a:latin typeface="+mj-lt"/>
                <a:cs typeface="Arial" panose="020B0604020202020204" pitchFamily="34" charset="0"/>
              </a:rPr>
              <a:t>a</a:t>
            </a:r>
            <a:r>
              <a:rPr lang="pl-PL" altLang="pl-PL" sz="2000" b="1" dirty="0">
                <a:latin typeface="+mj-lt"/>
                <a:cs typeface="Arial" panose="020B0604020202020204" pitchFamily="34" charset="0"/>
              </a:rPr>
              <a:t>) uzyskanie wysokiego miejsca nagrodzonego lub uhonorowanego zwycięskim </a:t>
            </a:r>
            <a:r>
              <a:rPr lang="pl-PL" altLang="pl-PL" sz="2000" b="1" dirty="0" smtClean="0">
                <a:latin typeface="+mj-lt"/>
                <a:cs typeface="Arial" panose="020B0604020202020204" pitchFamily="34" charset="0"/>
              </a:rPr>
              <a:t>tytułem </a:t>
            </a:r>
            <a:r>
              <a:rPr lang="pl-PL" altLang="pl-PL" sz="2000" b="1" dirty="0">
                <a:latin typeface="+mj-lt"/>
                <a:cs typeface="Arial" panose="020B0604020202020204" pitchFamily="34" charset="0"/>
              </a:rPr>
              <a:t>w zawodach wiedzy, artystycznych i sportowych, organizowanych przez </a:t>
            </a:r>
            <a:r>
              <a:rPr lang="pl-PL" altLang="pl-PL" sz="2000" b="1" dirty="0" smtClean="0">
                <a:latin typeface="+mj-lt"/>
                <a:cs typeface="Arial" panose="020B0604020202020204" pitchFamily="34" charset="0"/>
              </a:rPr>
              <a:t>kuratora </a:t>
            </a:r>
            <a:r>
              <a:rPr lang="pl-PL" altLang="pl-PL" sz="2000" b="1" dirty="0">
                <a:latin typeface="+mj-lt"/>
                <a:cs typeface="Arial" panose="020B0604020202020204" pitchFamily="34" charset="0"/>
              </a:rPr>
              <a:t>oświaty albo organizowanych co najmniej na szczeblu powiatowym przez </a:t>
            </a:r>
            <a:r>
              <a:rPr lang="pl-PL" altLang="pl-PL" sz="2000" b="1" dirty="0" smtClean="0">
                <a:latin typeface="+mj-lt"/>
                <a:cs typeface="Arial" panose="020B0604020202020204" pitchFamily="34" charset="0"/>
              </a:rPr>
              <a:t>inne </a:t>
            </a:r>
            <a:r>
              <a:rPr lang="pl-PL" altLang="pl-PL" sz="2000" b="1" dirty="0">
                <a:latin typeface="+mj-lt"/>
                <a:cs typeface="Arial" panose="020B0604020202020204" pitchFamily="34" charset="0"/>
              </a:rPr>
              <a:t>podmioty działające na terenie szkoły</a:t>
            </a:r>
            <a:r>
              <a:rPr lang="pl-PL" altLang="pl-PL" sz="2000" dirty="0">
                <a:latin typeface="+mj-lt"/>
                <a:cs typeface="Arial" panose="020B0604020202020204" pitchFamily="34" charset="0"/>
              </a:rPr>
              <a:t>, </a:t>
            </a:r>
          </a:p>
          <a:p>
            <a:pPr marL="0" indent="0" algn="just">
              <a:spcAft>
                <a:spcPts val="0"/>
              </a:spcAft>
              <a:buNone/>
            </a:pPr>
            <a:r>
              <a:rPr lang="pl-PL" altLang="pl-PL" sz="2000" b="1" dirty="0" smtClean="0">
                <a:latin typeface="+mj-lt"/>
                <a:cs typeface="Arial" panose="020B0604020202020204" pitchFamily="34" charset="0"/>
              </a:rPr>
              <a:t>b</a:t>
            </a:r>
            <a:r>
              <a:rPr lang="pl-PL" altLang="pl-PL" sz="2000" b="1" dirty="0">
                <a:latin typeface="+mj-lt"/>
                <a:cs typeface="Arial" panose="020B0604020202020204" pitchFamily="34" charset="0"/>
              </a:rPr>
              <a:t>) osiągnięcia w zakresie aktywności społecznej, w tym na rzecz środowiska </a:t>
            </a:r>
            <a:r>
              <a:rPr lang="pl-PL" altLang="pl-PL" sz="2000" b="1" dirty="0" smtClean="0">
                <a:latin typeface="+mj-lt"/>
                <a:cs typeface="Arial" panose="020B0604020202020204" pitchFamily="34" charset="0"/>
              </a:rPr>
              <a:t>szkolnego</a:t>
            </a:r>
            <a:r>
              <a:rPr lang="pl-PL" altLang="pl-PL" sz="2000" b="1" dirty="0">
                <a:latin typeface="+mj-lt"/>
                <a:cs typeface="Arial" panose="020B0604020202020204" pitchFamily="34" charset="0"/>
              </a:rPr>
              <a:t>, w szczególności w formie wolontariatu</a:t>
            </a:r>
            <a:r>
              <a:rPr lang="pl-PL" altLang="pl-PL" sz="2000" dirty="0">
                <a:latin typeface="+mj-lt"/>
                <a:cs typeface="Arial" panose="020B0604020202020204" pitchFamily="34" charset="0"/>
              </a:rPr>
              <a:t>;</a:t>
            </a:r>
          </a:p>
          <a:p>
            <a:pPr marL="0" indent="0" algn="just">
              <a:spcAft>
                <a:spcPts val="0"/>
              </a:spcAft>
              <a:buNone/>
            </a:pPr>
            <a:r>
              <a:rPr lang="pl-PL" altLang="pl-PL" sz="2000" dirty="0">
                <a:latin typeface="+mj-lt"/>
                <a:cs typeface="Arial" panose="020B0604020202020204" pitchFamily="34" charset="0"/>
              </a:rPr>
              <a:t>5) w przypadku kandydatów 	ubiegających się o przyjęcie do oddziałów dwujęzycznych – wyniki sprawdzianu kompetencji językowych, do oddziałów sportowych – testy sprawności, do oddziałów wymagających szczególnych </a:t>
            </a:r>
            <a:r>
              <a:rPr lang="pl-PL" altLang="pl-PL" sz="2000" dirty="0" smtClean="0">
                <a:latin typeface="+mj-lt"/>
                <a:cs typeface="Arial" panose="020B0604020202020204" pitchFamily="34" charset="0"/>
              </a:rPr>
              <a:t>indywidualnych </a:t>
            </a:r>
            <a:r>
              <a:rPr lang="pl-PL" altLang="pl-PL" sz="2000" dirty="0">
                <a:latin typeface="+mj-lt"/>
                <a:cs typeface="Arial" panose="020B0604020202020204" pitchFamily="34" charset="0"/>
              </a:rPr>
              <a:t>predyspozycji – wyniki sprawdzianu uzdolnień kierunkowych, </a:t>
            </a:r>
          </a:p>
        </p:txBody>
      </p:sp>
      <p:sp>
        <p:nvSpPr>
          <p:cNvPr id="2" name="Symbol zastępczy stopki 1"/>
          <p:cNvSpPr>
            <a:spLocks noGrp="1"/>
          </p:cNvSpPr>
          <p:nvPr>
            <p:ph type="ftr" sz="quarter" idx="11"/>
          </p:nvPr>
        </p:nvSpPr>
        <p:spPr>
          <a:xfrm>
            <a:off x="2267744" y="4677984"/>
            <a:ext cx="4536504" cy="342900"/>
          </a:xfrm>
        </p:spPr>
        <p:txBody>
          <a:bodyPr/>
          <a:lstStyle/>
          <a:p>
            <a:r>
              <a:rPr lang="pl-PL" altLang="pl-PL" sz="1400" dirty="0" smtClean="0"/>
              <a:t>Kuratorium Oświaty w Poznaniu Delegatura w Lesznie</a:t>
            </a:r>
            <a:endParaRPr lang="pl-PL" altLang="pl-PL" sz="1400" dirty="0"/>
          </a:p>
        </p:txBody>
      </p:sp>
      <p:sp>
        <p:nvSpPr>
          <p:cNvPr id="3" name="Symbol zastępczy numeru slajdu 2"/>
          <p:cNvSpPr>
            <a:spLocks noGrp="1"/>
          </p:cNvSpPr>
          <p:nvPr>
            <p:ph type="sldNum" sz="quarter" idx="12"/>
          </p:nvPr>
        </p:nvSpPr>
        <p:spPr>
          <a:xfrm>
            <a:off x="8244408" y="4677984"/>
            <a:ext cx="719336" cy="288894"/>
          </a:xfrm>
        </p:spPr>
        <p:txBody>
          <a:bodyPr/>
          <a:lstStyle/>
          <a:p>
            <a:pPr algn="ctr"/>
            <a:fld id="{FC9F13EF-EE6D-48DD-9FD8-906A6297DC17}" type="slidenum">
              <a:rPr lang="pl-PL" altLang="pl-PL" smtClean="0"/>
              <a:pPr algn="ctr"/>
              <a:t>43</a:t>
            </a:fld>
            <a:endParaRPr lang="pl-PL" altLang="pl-PL" dirty="0"/>
          </a:p>
        </p:txBody>
      </p:sp>
      <p:sp>
        <p:nvSpPr>
          <p:cNvPr id="4" name="Prostokąt zaokrąglony 3"/>
          <p:cNvSpPr/>
          <p:nvPr/>
        </p:nvSpPr>
        <p:spPr bwMode="auto">
          <a:xfrm>
            <a:off x="539552" y="141480"/>
            <a:ext cx="8064896" cy="810090"/>
          </a:xfrm>
          <a:prstGeom prst="roundRect">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charset="0"/>
              <a:cs typeface="Times New Roman" pitchFamily="18" charset="0"/>
            </a:endParaRPr>
          </a:p>
        </p:txBody>
      </p:sp>
      <p:sp>
        <p:nvSpPr>
          <p:cNvPr id="5" name="pole tekstowe 4"/>
          <p:cNvSpPr txBox="1"/>
          <p:nvPr/>
        </p:nvSpPr>
        <p:spPr>
          <a:xfrm>
            <a:off x="755576" y="357504"/>
            <a:ext cx="7632848" cy="523220"/>
          </a:xfrm>
          <a:prstGeom prst="rect">
            <a:avLst/>
          </a:prstGeom>
          <a:noFill/>
        </p:spPr>
        <p:txBody>
          <a:bodyPr wrap="square" rtlCol="0">
            <a:spAutoFit/>
          </a:bodyPr>
          <a:lstStyle/>
          <a:p>
            <a:pPr algn="ctr"/>
            <a:r>
              <a:rPr lang="pl-PL" sz="2800" b="1" dirty="0" smtClean="0">
                <a:latin typeface="+mn-lt"/>
              </a:rPr>
              <a:t>Zadania dyrektora szkoły podstawowej </a:t>
            </a:r>
            <a:endParaRPr lang="pl-PL" sz="2800" b="1" dirty="0">
              <a:latin typeface="+mn-lt"/>
            </a:endParaRPr>
          </a:p>
        </p:txBody>
      </p:sp>
    </p:spTree>
    <p:extLst>
      <p:ext uri="{BB962C8B-B14F-4D97-AF65-F5344CB8AC3E}">
        <p14:creationId xmlns:p14="http://schemas.microsoft.com/office/powerpoint/2010/main" xmlns="" val="1876258092"/>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body" idx="1"/>
          </p:nvPr>
        </p:nvSpPr>
        <p:spPr>
          <a:xfrm>
            <a:off x="179512" y="1113588"/>
            <a:ext cx="8784976" cy="3402378"/>
          </a:xfrm>
        </p:spPr>
        <p:txBody>
          <a:bodyPr>
            <a:normAutofit/>
          </a:bodyPr>
          <a:lstStyle/>
          <a:p>
            <a:pPr marL="0" lvl="0" indent="0" algn="just">
              <a:lnSpc>
                <a:spcPct val="115000"/>
              </a:lnSpc>
              <a:spcAft>
                <a:spcPts val="0"/>
              </a:spcAft>
              <a:buNone/>
            </a:pPr>
            <a:r>
              <a:rPr lang="pl-PL" altLang="pl-PL" sz="2000" i="1" dirty="0" smtClean="0">
                <a:latin typeface="+mj-lt"/>
                <a:cs typeface="Arial" panose="020B0604020202020204" pitchFamily="34" charset="0"/>
              </a:rPr>
              <a:t>Na </a:t>
            </a:r>
            <a:r>
              <a:rPr lang="pl-PL" altLang="pl-PL" sz="2000" i="1" dirty="0">
                <a:latin typeface="+mj-lt"/>
                <a:cs typeface="Arial" panose="020B0604020202020204" pitchFamily="34" charset="0"/>
              </a:rPr>
              <a:t>świadectwach szkolnych promocyjnych i świadectwach ukończenia szkoły, w części dotyczącej szczególnych osiągnięć ucznia, odnotowuje się:</a:t>
            </a:r>
          </a:p>
          <a:p>
            <a:pPr marL="0" lvl="0" indent="0" algn="just">
              <a:lnSpc>
                <a:spcPct val="115000"/>
              </a:lnSpc>
              <a:spcAft>
                <a:spcPts val="0"/>
              </a:spcAft>
              <a:buNone/>
            </a:pPr>
            <a:r>
              <a:rPr lang="pl-PL" altLang="pl-PL" sz="2000" i="1" dirty="0" smtClean="0">
                <a:latin typeface="+mj-lt"/>
                <a:cs typeface="Arial" panose="020B0604020202020204" pitchFamily="34" charset="0"/>
              </a:rPr>
              <a:t>1</a:t>
            </a:r>
            <a:r>
              <a:rPr lang="pl-PL" altLang="pl-PL" sz="2000" i="1" dirty="0">
                <a:latin typeface="+mj-lt"/>
                <a:cs typeface="Arial" panose="020B0604020202020204" pitchFamily="34" charset="0"/>
              </a:rPr>
              <a:t>) uzyskane wysokie miejsca - nagradzane lub honorowane zwycięskim tytułem - w zawodach wiedzy, artystycznych i sportowych, organizowanych przez kuratora oświaty albo organizowanych co najmniej na szczeblu powiatowym przez inne podmioty działające na terenie szkół;</a:t>
            </a:r>
          </a:p>
          <a:p>
            <a:pPr marL="0" lvl="0" indent="0" algn="just">
              <a:lnSpc>
                <a:spcPct val="115000"/>
              </a:lnSpc>
              <a:spcAft>
                <a:spcPts val="0"/>
              </a:spcAft>
              <a:buNone/>
            </a:pPr>
            <a:r>
              <a:rPr lang="pl-PL" altLang="pl-PL" sz="2000" i="1" dirty="0" smtClean="0">
                <a:latin typeface="+mj-lt"/>
                <a:cs typeface="Arial" panose="020B0604020202020204" pitchFamily="34" charset="0"/>
              </a:rPr>
              <a:t>2</a:t>
            </a:r>
            <a:r>
              <a:rPr lang="pl-PL" altLang="pl-PL" sz="2000" i="1" dirty="0">
                <a:latin typeface="+mj-lt"/>
                <a:cs typeface="Arial" panose="020B0604020202020204" pitchFamily="34" charset="0"/>
              </a:rPr>
              <a:t>) </a:t>
            </a:r>
            <a:r>
              <a:rPr lang="pl-PL" altLang="pl-PL" sz="2000" b="1" i="1" dirty="0">
                <a:latin typeface="+mj-lt"/>
                <a:cs typeface="Arial" panose="020B0604020202020204" pitchFamily="34" charset="0"/>
              </a:rPr>
              <a:t>osiągnięcia w aktywności na rzecz innych ludzi, zwłaszcza w formie wolontariatu, lub środowiska szkolnego</a:t>
            </a:r>
            <a:r>
              <a:rPr lang="pl-PL" altLang="pl-PL" sz="2000" i="1" dirty="0">
                <a:latin typeface="+mj-lt"/>
                <a:cs typeface="Arial" panose="020B0604020202020204" pitchFamily="34" charset="0"/>
              </a:rPr>
              <a:t>.</a:t>
            </a:r>
          </a:p>
          <a:p>
            <a:pPr marL="0" lvl="0" indent="0" algn="just">
              <a:lnSpc>
                <a:spcPct val="115000"/>
              </a:lnSpc>
              <a:spcAft>
                <a:spcPts val="0"/>
              </a:spcAft>
              <a:buNone/>
            </a:pPr>
            <a:endParaRPr lang="pl-PL" altLang="pl-PL" sz="1100" i="1" dirty="0"/>
          </a:p>
        </p:txBody>
      </p:sp>
      <p:sp>
        <p:nvSpPr>
          <p:cNvPr id="2" name="Symbol zastępczy stopki 1"/>
          <p:cNvSpPr>
            <a:spLocks noGrp="1"/>
          </p:cNvSpPr>
          <p:nvPr>
            <p:ph type="ftr" sz="quarter" idx="11"/>
          </p:nvPr>
        </p:nvSpPr>
        <p:spPr>
          <a:xfrm>
            <a:off x="2267744" y="4677984"/>
            <a:ext cx="4536504" cy="342900"/>
          </a:xfrm>
        </p:spPr>
        <p:txBody>
          <a:bodyPr/>
          <a:lstStyle/>
          <a:p>
            <a:r>
              <a:rPr lang="pl-PL" altLang="pl-PL" sz="1400" dirty="0" smtClean="0"/>
              <a:t>Kuratorium Oświaty w Poznaniu Delegatura w Lesznie</a:t>
            </a:r>
            <a:endParaRPr lang="pl-PL" altLang="pl-PL" sz="1400" dirty="0"/>
          </a:p>
        </p:txBody>
      </p:sp>
      <p:sp>
        <p:nvSpPr>
          <p:cNvPr id="3" name="Symbol zastępczy numeru slajdu 2"/>
          <p:cNvSpPr>
            <a:spLocks noGrp="1"/>
          </p:cNvSpPr>
          <p:nvPr>
            <p:ph type="sldNum" sz="quarter" idx="12"/>
          </p:nvPr>
        </p:nvSpPr>
        <p:spPr>
          <a:xfrm>
            <a:off x="8244408" y="4677984"/>
            <a:ext cx="719336" cy="288894"/>
          </a:xfrm>
        </p:spPr>
        <p:txBody>
          <a:bodyPr/>
          <a:lstStyle/>
          <a:p>
            <a:pPr algn="ctr"/>
            <a:fld id="{FC9F13EF-EE6D-48DD-9FD8-906A6297DC17}" type="slidenum">
              <a:rPr lang="pl-PL" altLang="pl-PL" smtClean="0"/>
              <a:pPr algn="ctr"/>
              <a:t>44</a:t>
            </a:fld>
            <a:endParaRPr lang="pl-PL" altLang="pl-PL" dirty="0"/>
          </a:p>
        </p:txBody>
      </p:sp>
      <p:sp>
        <p:nvSpPr>
          <p:cNvPr id="4" name="Prostokąt zaokrąglony 3"/>
          <p:cNvSpPr/>
          <p:nvPr/>
        </p:nvSpPr>
        <p:spPr bwMode="auto">
          <a:xfrm>
            <a:off x="539552" y="141480"/>
            <a:ext cx="8064896" cy="810090"/>
          </a:xfrm>
          <a:prstGeom prst="roundRect">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charset="0"/>
              <a:cs typeface="Times New Roman" pitchFamily="18" charset="0"/>
            </a:endParaRPr>
          </a:p>
        </p:txBody>
      </p:sp>
      <p:sp>
        <p:nvSpPr>
          <p:cNvPr id="5" name="pole tekstowe 4"/>
          <p:cNvSpPr txBox="1"/>
          <p:nvPr/>
        </p:nvSpPr>
        <p:spPr>
          <a:xfrm>
            <a:off x="755576" y="357504"/>
            <a:ext cx="7632848" cy="523220"/>
          </a:xfrm>
          <a:prstGeom prst="rect">
            <a:avLst/>
          </a:prstGeom>
          <a:noFill/>
        </p:spPr>
        <p:txBody>
          <a:bodyPr wrap="square" rtlCol="0">
            <a:spAutoFit/>
          </a:bodyPr>
          <a:lstStyle/>
          <a:p>
            <a:pPr algn="ctr"/>
            <a:r>
              <a:rPr lang="pl-PL" sz="2800" b="1" dirty="0" smtClean="0">
                <a:latin typeface="+mn-lt"/>
              </a:rPr>
              <a:t>Zadania dyrektora szkoły podstawowej </a:t>
            </a:r>
            <a:endParaRPr lang="pl-PL" sz="2800" b="1" dirty="0">
              <a:latin typeface="+mn-lt"/>
            </a:endParaRPr>
          </a:p>
        </p:txBody>
      </p:sp>
      <p:sp>
        <p:nvSpPr>
          <p:cNvPr id="7" name="Prostokąt 6"/>
          <p:cNvSpPr/>
          <p:nvPr/>
        </p:nvSpPr>
        <p:spPr>
          <a:xfrm>
            <a:off x="179512" y="4252478"/>
            <a:ext cx="8640960" cy="584775"/>
          </a:xfrm>
          <a:prstGeom prst="rect">
            <a:avLst/>
          </a:prstGeom>
        </p:spPr>
        <p:txBody>
          <a:bodyPr wrap="square">
            <a:spAutoFit/>
          </a:bodyPr>
          <a:lstStyle/>
          <a:p>
            <a:pPr algn="just"/>
            <a:r>
              <a:rPr lang="pl-PL" sz="1600" dirty="0" smtClean="0"/>
              <a:t>Rozporządzenie MEN z </a:t>
            </a:r>
            <a:r>
              <a:rPr lang="pl-PL" sz="1600" dirty="0"/>
              <a:t>dnia 26 kwietnia 2018 </a:t>
            </a:r>
            <a:r>
              <a:rPr lang="pl-PL" sz="1600" dirty="0" smtClean="0"/>
              <a:t>r. w </a:t>
            </a:r>
            <a:r>
              <a:rPr lang="pl-PL" sz="1600" dirty="0"/>
              <a:t>sprawie świadectw, dyplomów państwowych i innych druków szkolnych</a:t>
            </a:r>
          </a:p>
        </p:txBody>
      </p:sp>
    </p:spTree>
    <p:extLst>
      <p:ext uri="{BB962C8B-B14F-4D97-AF65-F5344CB8AC3E}">
        <p14:creationId xmlns:p14="http://schemas.microsoft.com/office/powerpoint/2010/main" xmlns="" val="21532325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body" idx="1"/>
          </p:nvPr>
        </p:nvSpPr>
        <p:spPr>
          <a:xfrm>
            <a:off x="179512" y="1779662"/>
            <a:ext cx="8784976" cy="1152128"/>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marL="0" lvl="0" indent="0" algn="ctr">
              <a:lnSpc>
                <a:spcPct val="115000"/>
              </a:lnSpc>
              <a:buNone/>
            </a:pPr>
            <a:r>
              <a:rPr lang="pl-PL" altLang="pl-PL" sz="2000" b="1" dirty="0">
                <a:cs typeface="Arial" panose="020B0604020202020204" pitchFamily="34" charset="0"/>
              </a:rPr>
              <a:t>Przepisy w sprawie postępowania rekrutacyjnego</a:t>
            </a:r>
          </a:p>
          <a:p>
            <a:pPr marL="0" indent="0" algn="just">
              <a:spcAft>
                <a:spcPts val="0"/>
              </a:spcAft>
              <a:buNone/>
            </a:pPr>
            <a:r>
              <a:rPr lang="pl-PL" altLang="pl-PL" sz="2000" b="1" dirty="0" smtClean="0">
                <a:latin typeface="+mj-lt"/>
                <a:cs typeface="Arial" panose="020B0604020202020204" pitchFamily="34" charset="0"/>
              </a:rPr>
              <a:t>osiągnięcia </a:t>
            </a:r>
            <a:r>
              <a:rPr lang="pl-PL" altLang="pl-PL" sz="2000" b="1" dirty="0">
                <a:latin typeface="+mj-lt"/>
                <a:cs typeface="Arial" panose="020B0604020202020204" pitchFamily="34" charset="0"/>
              </a:rPr>
              <a:t>w </a:t>
            </a:r>
            <a:r>
              <a:rPr lang="pl-PL" altLang="pl-PL" sz="2000" b="1" u="sng" dirty="0">
                <a:latin typeface="+mj-lt"/>
                <a:cs typeface="Arial" panose="020B0604020202020204" pitchFamily="34" charset="0"/>
              </a:rPr>
              <a:t>zakresie aktywności społecznej</a:t>
            </a:r>
            <a:r>
              <a:rPr lang="pl-PL" altLang="pl-PL" sz="2000" b="1" dirty="0">
                <a:latin typeface="+mj-lt"/>
                <a:cs typeface="Arial" panose="020B0604020202020204" pitchFamily="34" charset="0"/>
              </a:rPr>
              <a:t>, w tym na rzecz środowiska szkolnego, w szczególności w formie wolontariatu;</a:t>
            </a:r>
          </a:p>
          <a:p>
            <a:pPr marL="0" lvl="0" indent="0" algn="just">
              <a:lnSpc>
                <a:spcPct val="115000"/>
              </a:lnSpc>
              <a:spcAft>
                <a:spcPts val="0"/>
              </a:spcAft>
              <a:buNone/>
            </a:pPr>
            <a:endParaRPr lang="pl-PL" altLang="pl-PL" sz="2000" i="1" dirty="0">
              <a:latin typeface="+mj-lt"/>
              <a:cs typeface="Arial" panose="020B0604020202020204" pitchFamily="34" charset="0"/>
            </a:endParaRPr>
          </a:p>
          <a:p>
            <a:pPr marL="0" lvl="0" indent="0" algn="just">
              <a:lnSpc>
                <a:spcPct val="115000"/>
              </a:lnSpc>
              <a:spcAft>
                <a:spcPts val="0"/>
              </a:spcAft>
              <a:buNone/>
            </a:pPr>
            <a:endParaRPr lang="pl-PL" altLang="pl-PL" sz="1100" i="1" dirty="0"/>
          </a:p>
        </p:txBody>
      </p:sp>
      <p:sp>
        <p:nvSpPr>
          <p:cNvPr id="2" name="Symbol zastępczy stopki 1"/>
          <p:cNvSpPr>
            <a:spLocks noGrp="1"/>
          </p:cNvSpPr>
          <p:nvPr>
            <p:ph type="ftr" sz="quarter" idx="11"/>
          </p:nvPr>
        </p:nvSpPr>
        <p:spPr>
          <a:xfrm>
            <a:off x="2267744" y="4677984"/>
            <a:ext cx="4536504" cy="342900"/>
          </a:xfrm>
        </p:spPr>
        <p:txBody>
          <a:bodyPr/>
          <a:lstStyle/>
          <a:p>
            <a:r>
              <a:rPr lang="pl-PL" altLang="pl-PL" sz="1400" dirty="0" smtClean="0"/>
              <a:t>Kuratorium Oświaty w Poznaniu Delegatura w Lesznie</a:t>
            </a:r>
            <a:endParaRPr lang="pl-PL" altLang="pl-PL" sz="1400" dirty="0"/>
          </a:p>
        </p:txBody>
      </p:sp>
      <p:sp>
        <p:nvSpPr>
          <p:cNvPr id="3" name="Symbol zastępczy numeru slajdu 2"/>
          <p:cNvSpPr>
            <a:spLocks noGrp="1"/>
          </p:cNvSpPr>
          <p:nvPr>
            <p:ph type="sldNum" sz="quarter" idx="12"/>
          </p:nvPr>
        </p:nvSpPr>
        <p:spPr>
          <a:xfrm>
            <a:off x="8244408" y="4677984"/>
            <a:ext cx="719336" cy="288894"/>
          </a:xfrm>
        </p:spPr>
        <p:txBody>
          <a:bodyPr/>
          <a:lstStyle/>
          <a:p>
            <a:pPr algn="ctr"/>
            <a:fld id="{FC9F13EF-EE6D-48DD-9FD8-906A6297DC17}" type="slidenum">
              <a:rPr lang="pl-PL" altLang="pl-PL" smtClean="0"/>
              <a:pPr algn="ctr"/>
              <a:t>45</a:t>
            </a:fld>
            <a:endParaRPr lang="pl-PL" altLang="pl-PL" dirty="0"/>
          </a:p>
        </p:txBody>
      </p:sp>
      <p:sp>
        <p:nvSpPr>
          <p:cNvPr id="4" name="Prostokąt zaokrąglony 3"/>
          <p:cNvSpPr/>
          <p:nvPr/>
        </p:nvSpPr>
        <p:spPr bwMode="auto">
          <a:xfrm>
            <a:off x="539552" y="141480"/>
            <a:ext cx="8064896" cy="810090"/>
          </a:xfrm>
          <a:prstGeom prst="roundRect">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charset="0"/>
              <a:cs typeface="Times New Roman" pitchFamily="18" charset="0"/>
            </a:endParaRPr>
          </a:p>
        </p:txBody>
      </p:sp>
      <p:sp>
        <p:nvSpPr>
          <p:cNvPr id="5" name="pole tekstowe 4"/>
          <p:cNvSpPr txBox="1"/>
          <p:nvPr/>
        </p:nvSpPr>
        <p:spPr>
          <a:xfrm>
            <a:off x="755576" y="357504"/>
            <a:ext cx="7632848" cy="523220"/>
          </a:xfrm>
          <a:prstGeom prst="rect">
            <a:avLst/>
          </a:prstGeom>
          <a:noFill/>
        </p:spPr>
        <p:txBody>
          <a:bodyPr wrap="square" rtlCol="0">
            <a:spAutoFit/>
          </a:bodyPr>
          <a:lstStyle/>
          <a:p>
            <a:pPr algn="ctr"/>
            <a:r>
              <a:rPr lang="pl-PL" sz="2800" b="1" dirty="0" smtClean="0">
                <a:latin typeface="+mn-lt"/>
              </a:rPr>
              <a:t>Zadania dyrektora szkoły podstawowej </a:t>
            </a:r>
            <a:endParaRPr lang="pl-PL" sz="2800" b="1" dirty="0">
              <a:latin typeface="+mn-lt"/>
            </a:endParaRPr>
          </a:p>
        </p:txBody>
      </p:sp>
      <p:sp>
        <p:nvSpPr>
          <p:cNvPr id="6" name="pole tekstowe 5"/>
          <p:cNvSpPr txBox="1"/>
          <p:nvPr/>
        </p:nvSpPr>
        <p:spPr>
          <a:xfrm>
            <a:off x="72008" y="3219822"/>
            <a:ext cx="8892480" cy="115416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lnSpc>
                <a:spcPct val="115000"/>
              </a:lnSpc>
            </a:pPr>
            <a:r>
              <a:rPr lang="pl-PL" altLang="pl-PL" sz="2000" b="1" dirty="0">
                <a:cs typeface="Arial" panose="020B0604020202020204" pitchFamily="34" charset="0"/>
              </a:rPr>
              <a:t>Przepisy w sprawie świadectw</a:t>
            </a:r>
          </a:p>
          <a:p>
            <a:pPr lvl="0" algn="just">
              <a:lnSpc>
                <a:spcPct val="115000"/>
              </a:lnSpc>
            </a:pPr>
            <a:r>
              <a:rPr lang="pl-PL" altLang="pl-PL" sz="2000" b="1" dirty="0" smtClean="0">
                <a:cs typeface="Arial" panose="020B0604020202020204" pitchFamily="34" charset="0"/>
              </a:rPr>
              <a:t>osiągnięcia </a:t>
            </a:r>
            <a:r>
              <a:rPr lang="pl-PL" altLang="pl-PL" sz="2000" b="1" dirty="0">
                <a:cs typeface="Arial" panose="020B0604020202020204" pitchFamily="34" charset="0"/>
              </a:rPr>
              <a:t>w </a:t>
            </a:r>
            <a:r>
              <a:rPr lang="pl-PL" altLang="pl-PL" sz="2000" b="1" u="sng" dirty="0">
                <a:cs typeface="Arial" panose="020B0604020202020204" pitchFamily="34" charset="0"/>
              </a:rPr>
              <a:t>aktywności na rzecz innych ludzi</a:t>
            </a:r>
            <a:r>
              <a:rPr lang="pl-PL" altLang="pl-PL" sz="2000" b="1" dirty="0">
                <a:cs typeface="Arial" panose="020B0604020202020204" pitchFamily="34" charset="0"/>
              </a:rPr>
              <a:t>, zwłaszcza w formie wolontariatu, </a:t>
            </a:r>
            <a:r>
              <a:rPr lang="pl-PL" altLang="pl-PL" sz="2000" b="1" u="sng" dirty="0">
                <a:cs typeface="Arial" panose="020B0604020202020204" pitchFamily="34" charset="0"/>
              </a:rPr>
              <a:t>lub</a:t>
            </a:r>
            <a:r>
              <a:rPr lang="pl-PL" altLang="pl-PL" sz="2000" b="1" dirty="0">
                <a:cs typeface="Arial" panose="020B0604020202020204" pitchFamily="34" charset="0"/>
              </a:rPr>
              <a:t> środowiska szkolnego.</a:t>
            </a:r>
          </a:p>
        </p:txBody>
      </p:sp>
      <p:sp>
        <p:nvSpPr>
          <p:cNvPr id="8" name="pole tekstowe 7"/>
          <p:cNvSpPr txBox="1"/>
          <p:nvPr/>
        </p:nvSpPr>
        <p:spPr>
          <a:xfrm>
            <a:off x="2771800" y="1131590"/>
            <a:ext cx="3096344" cy="461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pl-PL" altLang="pl-PL" sz="2400" b="1" cap="small" dirty="0">
                <a:cs typeface="Arial" panose="020B0604020202020204" pitchFamily="34" charset="0"/>
              </a:rPr>
              <a:t>szczególne </a:t>
            </a:r>
            <a:r>
              <a:rPr lang="pl-PL" altLang="pl-PL" sz="2400" b="1" cap="small" dirty="0" smtClean="0">
                <a:cs typeface="Arial" panose="020B0604020202020204" pitchFamily="34" charset="0"/>
              </a:rPr>
              <a:t>osiągnięcia</a:t>
            </a:r>
            <a:endParaRPr lang="pl-PL" altLang="pl-PL" sz="2400" b="1" cap="small" dirty="0">
              <a:cs typeface="Arial" panose="020B0604020202020204" pitchFamily="34" charset="0"/>
            </a:endParaRPr>
          </a:p>
        </p:txBody>
      </p:sp>
    </p:spTree>
    <p:extLst>
      <p:ext uri="{BB962C8B-B14F-4D97-AF65-F5344CB8AC3E}">
        <p14:creationId xmlns:p14="http://schemas.microsoft.com/office/powerpoint/2010/main" xmlns="" val="58548587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body" idx="1"/>
          </p:nvPr>
        </p:nvSpPr>
        <p:spPr>
          <a:xfrm>
            <a:off x="179512" y="1401620"/>
            <a:ext cx="8784976" cy="3402378"/>
          </a:xfrm>
        </p:spPr>
        <p:txBody>
          <a:bodyPr>
            <a:normAutofit/>
          </a:bodyPr>
          <a:lstStyle/>
          <a:p>
            <a:pPr marL="0" indent="0" algn="just">
              <a:lnSpc>
                <a:spcPct val="115000"/>
              </a:lnSpc>
              <a:spcAft>
                <a:spcPts val="0"/>
              </a:spcAft>
              <a:buNone/>
            </a:pPr>
            <a:r>
              <a:rPr lang="pl-PL" altLang="pl-PL" sz="2000" b="1" dirty="0">
                <a:latin typeface="+mj-lt"/>
                <a:cs typeface="Arial" panose="020B0604020202020204" pitchFamily="34" charset="0"/>
              </a:rPr>
              <a:t>Za osiągnięcia w zakresie aktywności społecznej, w tym na rzecz środowiska szkolnego, w szczególności w formie wolontariatu przyznaje się </a:t>
            </a:r>
            <a:r>
              <a:rPr lang="pl-PL" altLang="pl-PL" sz="2000" b="1" dirty="0" smtClean="0">
                <a:latin typeface="+mj-lt"/>
                <a:cs typeface="Arial" panose="020B0604020202020204" pitchFamily="34" charset="0"/>
              </a:rPr>
              <a:t> w postępowaniu rekrutacyjnym 3 </a:t>
            </a:r>
            <a:r>
              <a:rPr lang="pl-PL" altLang="pl-PL" sz="2000" b="1" dirty="0">
                <a:latin typeface="+mj-lt"/>
                <a:cs typeface="Arial" panose="020B0604020202020204" pitchFamily="34" charset="0"/>
              </a:rPr>
              <a:t>punkty.</a:t>
            </a:r>
          </a:p>
          <a:p>
            <a:pPr algn="just">
              <a:lnSpc>
                <a:spcPct val="115000"/>
              </a:lnSpc>
            </a:pPr>
            <a:r>
              <a:rPr lang="pl-PL" altLang="pl-PL" sz="2000" dirty="0" smtClean="0">
                <a:latin typeface="+mj-lt"/>
                <a:cs typeface="Arial" panose="020B0604020202020204" pitchFamily="34" charset="0"/>
              </a:rPr>
              <a:t>Aby </a:t>
            </a:r>
            <a:r>
              <a:rPr lang="pl-PL" altLang="pl-PL" sz="2000" dirty="0">
                <a:latin typeface="+mj-lt"/>
                <a:cs typeface="Arial" panose="020B0604020202020204" pitchFamily="34" charset="0"/>
              </a:rPr>
              <a:t>za osiągnięcie kandydat otrzymał punkty musi ono zostać wpisane na świadectwo ukończenia szkoły </a:t>
            </a:r>
            <a:r>
              <a:rPr lang="pl-PL" altLang="pl-PL" sz="2000" dirty="0" smtClean="0">
                <a:latin typeface="+mj-lt"/>
                <a:cs typeface="Arial" panose="020B0604020202020204" pitchFamily="34" charset="0"/>
              </a:rPr>
              <a:t>podstawowej. </a:t>
            </a:r>
          </a:p>
          <a:p>
            <a:pPr algn="just">
              <a:lnSpc>
                <a:spcPct val="115000"/>
              </a:lnSpc>
            </a:pPr>
            <a:r>
              <a:rPr lang="pl-PL" altLang="pl-PL" sz="2000" dirty="0" smtClean="0">
                <a:latin typeface="+mj-lt"/>
                <a:cs typeface="Arial" panose="020B0604020202020204" pitchFamily="34" charset="0"/>
              </a:rPr>
              <a:t>O </a:t>
            </a:r>
            <a:r>
              <a:rPr lang="pl-PL" altLang="pl-PL" sz="2000" dirty="0">
                <a:latin typeface="+mj-lt"/>
                <a:cs typeface="Arial" panose="020B0604020202020204" pitchFamily="34" charset="0"/>
              </a:rPr>
              <a:t>wpisie osiągnięć na świadectwo decyduje dyrektor szkoły podstawowej</a:t>
            </a:r>
            <a:r>
              <a:rPr lang="pl-PL" altLang="pl-PL" sz="2000" dirty="0" smtClean="0">
                <a:latin typeface="+mj-lt"/>
                <a:cs typeface="Arial" panose="020B0604020202020204" pitchFamily="34" charset="0"/>
              </a:rPr>
              <a:t>.</a:t>
            </a:r>
          </a:p>
        </p:txBody>
      </p:sp>
      <p:sp>
        <p:nvSpPr>
          <p:cNvPr id="2" name="Symbol zastępczy stopki 1"/>
          <p:cNvSpPr>
            <a:spLocks noGrp="1"/>
          </p:cNvSpPr>
          <p:nvPr>
            <p:ph type="ftr" sz="quarter" idx="11"/>
          </p:nvPr>
        </p:nvSpPr>
        <p:spPr>
          <a:xfrm>
            <a:off x="2267744" y="4677984"/>
            <a:ext cx="4536504" cy="342900"/>
          </a:xfrm>
        </p:spPr>
        <p:txBody>
          <a:bodyPr/>
          <a:lstStyle/>
          <a:p>
            <a:r>
              <a:rPr lang="pl-PL" altLang="pl-PL" sz="1400" dirty="0" smtClean="0"/>
              <a:t>Kuratorium Oświaty w Poznaniu Delegatura w Lesznie</a:t>
            </a:r>
            <a:endParaRPr lang="pl-PL" altLang="pl-PL" sz="1400" dirty="0"/>
          </a:p>
        </p:txBody>
      </p:sp>
      <p:sp>
        <p:nvSpPr>
          <p:cNvPr id="3" name="Symbol zastępczy numeru slajdu 2"/>
          <p:cNvSpPr>
            <a:spLocks noGrp="1"/>
          </p:cNvSpPr>
          <p:nvPr>
            <p:ph type="sldNum" sz="quarter" idx="12"/>
          </p:nvPr>
        </p:nvSpPr>
        <p:spPr>
          <a:xfrm>
            <a:off x="8244408" y="4677984"/>
            <a:ext cx="719336" cy="288894"/>
          </a:xfrm>
        </p:spPr>
        <p:txBody>
          <a:bodyPr/>
          <a:lstStyle/>
          <a:p>
            <a:pPr algn="ctr"/>
            <a:fld id="{FC9F13EF-EE6D-48DD-9FD8-906A6297DC17}" type="slidenum">
              <a:rPr lang="pl-PL" altLang="pl-PL" smtClean="0"/>
              <a:pPr algn="ctr"/>
              <a:t>46</a:t>
            </a:fld>
            <a:endParaRPr lang="pl-PL" altLang="pl-PL" dirty="0"/>
          </a:p>
        </p:txBody>
      </p:sp>
      <p:sp>
        <p:nvSpPr>
          <p:cNvPr id="4" name="Prostokąt zaokrąglony 3"/>
          <p:cNvSpPr/>
          <p:nvPr/>
        </p:nvSpPr>
        <p:spPr bwMode="auto">
          <a:xfrm>
            <a:off x="539552" y="141480"/>
            <a:ext cx="8064896" cy="810090"/>
          </a:xfrm>
          <a:prstGeom prst="roundRect">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charset="0"/>
              <a:cs typeface="Times New Roman" pitchFamily="18" charset="0"/>
            </a:endParaRPr>
          </a:p>
        </p:txBody>
      </p:sp>
      <p:sp>
        <p:nvSpPr>
          <p:cNvPr id="5" name="pole tekstowe 4"/>
          <p:cNvSpPr txBox="1"/>
          <p:nvPr/>
        </p:nvSpPr>
        <p:spPr>
          <a:xfrm>
            <a:off x="755576" y="357504"/>
            <a:ext cx="7632848" cy="523220"/>
          </a:xfrm>
          <a:prstGeom prst="rect">
            <a:avLst/>
          </a:prstGeom>
          <a:noFill/>
        </p:spPr>
        <p:txBody>
          <a:bodyPr wrap="square" rtlCol="0">
            <a:spAutoFit/>
          </a:bodyPr>
          <a:lstStyle/>
          <a:p>
            <a:pPr algn="ctr"/>
            <a:r>
              <a:rPr lang="pl-PL" sz="2800" b="1" dirty="0" smtClean="0">
                <a:latin typeface="+mn-lt"/>
              </a:rPr>
              <a:t>Zadania dyrektora szkoły podstawowej </a:t>
            </a:r>
            <a:endParaRPr lang="pl-PL" sz="2800" b="1" dirty="0">
              <a:latin typeface="+mn-lt"/>
            </a:endParaRPr>
          </a:p>
        </p:txBody>
      </p:sp>
    </p:spTree>
    <p:extLst>
      <p:ext uri="{BB962C8B-B14F-4D97-AF65-F5344CB8AC3E}">
        <p14:creationId xmlns:p14="http://schemas.microsoft.com/office/powerpoint/2010/main" xmlns="" val="221954668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body" idx="1"/>
          </p:nvPr>
        </p:nvSpPr>
        <p:spPr>
          <a:xfrm>
            <a:off x="179512" y="1113588"/>
            <a:ext cx="8784976" cy="3024336"/>
          </a:xfrm>
        </p:spPr>
        <p:txBody>
          <a:bodyPr>
            <a:normAutofit fontScale="92500"/>
          </a:bodyPr>
          <a:lstStyle/>
          <a:p>
            <a:pPr marL="0" indent="0" algn="just">
              <a:lnSpc>
                <a:spcPct val="115000"/>
              </a:lnSpc>
              <a:spcAft>
                <a:spcPts val="0"/>
              </a:spcAft>
              <a:buNone/>
            </a:pPr>
            <a:r>
              <a:rPr lang="pl-PL" altLang="pl-PL" sz="2200" b="1" dirty="0">
                <a:latin typeface="+mj-lt"/>
                <a:cs typeface="Arial" panose="020B0604020202020204" pitchFamily="34" charset="0"/>
              </a:rPr>
              <a:t>§  23. </a:t>
            </a:r>
          </a:p>
          <a:p>
            <a:pPr marL="0" indent="0" algn="just">
              <a:lnSpc>
                <a:spcPct val="115000"/>
              </a:lnSpc>
              <a:spcAft>
                <a:spcPts val="0"/>
              </a:spcAft>
              <a:buNone/>
            </a:pPr>
            <a:r>
              <a:rPr lang="pl-PL" altLang="pl-PL" sz="2200" dirty="0" smtClean="0">
                <a:latin typeface="+mj-lt"/>
                <a:cs typeface="Arial" panose="020B0604020202020204" pitchFamily="34" charset="0"/>
              </a:rPr>
              <a:t>2</a:t>
            </a:r>
            <a:r>
              <a:rPr lang="pl-PL" altLang="pl-PL" sz="2200" dirty="0">
                <a:latin typeface="+mj-lt"/>
                <a:cs typeface="Arial" panose="020B0604020202020204" pitchFamily="34" charset="0"/>
              </a:rPr>
              <a:t>. </a:t>
            </a:r>
            <a:r>
              <a:rPr lang="pl-PL" altLang="pl-PL" sz="2200" dirty="0" smtClean="0">
                <a:latin typeface="+mj-lt"/>
                <a:cs typeface="Arial" panose="020B0604020202020204" pitchFamily="34" charset="0"/>
              </a:rPr>
              <a:t>Dyrektor </a:t>
            </a:r>
            <a:r>
              <a:rPr lang="pl-PL" altLang="pl-PL" sz="2200" dirty="0">
                <a:latin typeface="+mj-lt"/>
                <a:cs typeface="Arial" panose="020B0604020202020204" pitchFamily="34" charset="0"/>
              </a:rPr>
              <a:t>szkoły podstawowej </a:t>
            </a:r>
            <a:r>
              <a:rPr lang="pl-PL" altLang="pl-PL" sz="2200" b="1" dirty="0">
                <a:latin typeface="+mj-lt"/>
                <a:cs typeface="Arial" panose="020B0604020202020204" pitchFamily="34" charset="0"/>
              </a:rPr>
              <a:t>poświadcza zgodność od jednej do trzech kopii z oryginałem świadectwa ukończenia szkoły podstawowej i zaświadczenia o szczegółowych wynikach egzaminu ósmoklasisty </a:t>
            </a:r>
            <a:r>
              <a:rPr lang="pl-PL" altLang="pl-PL" sz="2200" dirty="0">
                <a:latin typeface="+mj-lt"/>
                <a:cs typeface="Arial" panose="020B0604020202020204" pitchFamily="34" charset="0"/>
              </a:rPr>
              <a:t>również wtedy, gdy jest to </a:t>
            </a:r>
            <a:r>
              <a:rPr lang="pl-PL" altLang="pl-PL" sz="2200" b="1" dirty="0">
                <a:latin typeface="+mj-lt"/>
                <a:cs typeface="Arial" panose="020B0604020202020204" pitchFamily="34" charset="0"/>
              </a:rPr>
              <a:t>niezbędne dla celów rekrutacji</a:t>
            </a:r>
            <a:r>
              <a:rPr lang="pl-PL" altLang="pl-PL" sz="2200" dirty="0">
                <a:latin typeface="+mj-lt"/>
                <a:cs typeface="Arial" panose="020B0604020202020204" pitchFamily="34" charset="0"/>
              </a:rPr>
              <a:t>.</a:t>
            </a:r>
          </a:p>
          <a:p>
            <a:pPr marL="0" indent="0" algn="just">
              <a:lnSpc>
                <a:spcPct val="115000"/>
              </a:lnSpc>
              <a:spcAft>
                <a:spcPts val="0"/>
              </a:spcAft>
              <a:buNone/>
            </a:pPr>
            <a:r>
              <a:rPr lang="pl-PL" altLang="pl-PL" sz="2200" dirty="0" smtClean="0">
                <a:latin typeface="+mj-lt"/>
                <a:cs typeface="Arial" panose="020B0604020202020204" pitchFamily="34" charset="0"/>
              </a:rPr>
              <a:t>3. Na </a:t>
            </a:r>
            <a:r>
              <a:rPr lang="pl-PL" altLang="pl-PL" sz="2200" dirty="0">
                <a:latin typeface="+mj-lt"/>
                <a:cs typeface="Arial" panose="020B0604020202020204" pitchFamily="34" charset="0"/>
              </a:rPr>
              <a:t>każdej stronie kopii należy umieścić adnotację "Stwierdzam zgodność z oryginałem", datę, odcisk pieczęci urzędowej szkoły oraz podpis i odcisk pieczęci dyrektora szkoły lub </a:t>
            </a:r>
            <a:r>
              <a:rPr lang="pl-PL" altLang="pl-PL" sz="2200" dirty="0" smtClean="0">
                <a:latin typeface="+mj-lt"/>
                <a:cs typeface="Arial" panose="020B0604020202020204" pitchFamily="34" charset="0"/>
              </a:rPr>
              <a:t>upoważnionej </a:t>
            </a:r>
            <a:r>
              <a:rPr lang="pl-PL" altLang="pl-PL" sz="2200" dirty="0">
                <a:latin typeface="+mj-lt"/>
                <a:cs typeface="Arial" panose="020B0604020202020204" pitchFamily="34" charset="0"/>
              </a:rPr>
              <a:t>przez niego osoby.</a:t>
            </a:r>
            <a:endParaRPr lang="pl-PL" altLang="pl-PL" sz="2200" i="1" dirty="0">
              <a:latin typeface="+mj-lt"/>
            </a:endParaRPr>
          </a:p>
        </p:txBody>
      </p:sp>
      <p:sp>
        <p:nvSpPr>
          <p:cNvPr id="2" name="Symbol zastępczy stopki 1"/>
          <p:cNvSpPr>
            <a:spLocks noGrp="1"/>
          </p:cNvSpPr>
          <p:nvPr>
            <p:ph type="ftr" sz="quarter" idx="11"/>
          </p:nvPr>
        </p:nvSpPr>
        <p:spPr>
          <a:xfrm>
            <a:off x="2267744" y="4677984"/>
            <a:ext cx="4536504" cy="342900"/>
          </a:xfrm>
        </p:spPr>
        <p:txBody>
          <a:bodyPr/>
          <a:lstStyle/>
          <a:p>
            <a:r>
              <a:rPr lang="pl-PL" altLang="pl-PL" sz="1400" dirty="0" smtClean="0"/>
              <a:t>Kuratorium Oświaty w Poznaniu Delegatura w Lesznie</a:t>
            </a:r>
            <a:endParaRPr lang="pl-PL" altLang="pl-PL" sz="1400" dirty="0"/>
          </a:p>
        </p:txBody>
      </p:sp>
      <p:sp>
        <p:nvSpPr>
          <p:cNvPr id="3" name="Symbol zastępczy numeru slajdu 2"/>
          <p:cNvSpPr>
            <a:spLocks noGrp="1"/>
          </p:cNvSpPr>
          <p:nvPr>
            <p:ph type="sldNum" sz="quarter" idx="12"/>
          </p:nvPr>
        </p:nvSpPr>
        <p:spPr>
          <a:xfrm>
            <a:off x="8244408" y="4677984"/>
            <a:ext cx="719336" cy="288894"/>
          </a:xfrm>
        </p:spPr>
        <p:txBody>
          <a:bodyPr/>
          <a:lstStyle/>
          <a:p>
            <a:pPr algn="ctr"/>
            <a:fld id="{FC9F13EF-EE6D-48DD-9FD8-906A6297DC17}" type="slidenum">
              <a:rPr lang="pl-PL" altLang="pl-PL" smtClean="0"/>
              <a:pPr algn="ctr"/>
              <a:t>47</a:t>
            </a:fld>
            <a:endParaRPr lang="pl-PL" altLang="pl-PL" dirty="0"/>
          </a:p>
        </p:txBody>
      </p:sp>
      <p:sp>
        <p:nvSpPr>
          <p:cNvPr id="4" name="Prostokąt zaokrąglony 3"/>
          <p:cNvSpPr/>
          <p:nvPr/>
        </p:nvSpPr>
        <p:spPr bwMode="auto">
          <a:xfrm>
            <a:off x="539552" y="141480"/>
            <a:ext cx="8064896" cy="810090"/>
          </a:xfrm>
          <a:prstGeom prst="roundRect">
            <a:avLst/>
          </a:pr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charset="0"/>
              <a:cs typeface="Times New Roman" pitchFamily="18" charset="0"/>
            </a:endParaRPr>
          </a:p>
        </p:txBody>
      </p:sp>
      <p:sp>
        <p:nvSpPr>
          <p:cNvPr id="5" name="pole tekstowe 4"/>
          <p:cNvSpPr txBox="1"/>
          <p:nvPr/>
        </p:nvSpPr>
        <p:spPr>
          <a:xfrm>
            <a:off x="755576" y="357504"/>
            <a:ext cx="7632848" cy="523220"/>
          </a:xfrm>
          <a:prstGeom prst="rect">
            <a:avLst/>
          </a:prstGeom>
          <a:noFill/>
        </p:spPr>
        <p:txBody>
          <a:bodyPr wrap="square" rtlCol="0">
            <a:spAutoFit/>
          </a:bodyPr>
          <a:lstStyle/>
          <a:p>
            <a:pPr algn="ctr"/>
            <a:r>
              <a:rPr lang="pl-PL" sz="2800" b="1" dirty="0" smtClean="0">
                <a:latin typeface="+mn-lt"/>
              </a:rPr>
              <a:t>Zadania dyrektora szkoły podstawowej </a:t>
            </a:r>
            <a:endParaRPr lang="pl-PL" sz="2800" b="1" dirty="0">
              <a:latin typeface="+mn-lt"/>
            </a:endParaRPr>
          </a:p>
        </p:txBody>
      </p:sp>
      <p:sp>
        <p:nvSpPr>
          <p:cNvPr id="6" name="Prostokąt 5"/>
          <p:cNvSpPr/>
          <p:nvPr/>
        </p:nvSpPr>
        <p:spPr>
          <a:xfrm>
            <a:off x="179512" y="4252478"/>
            <a:ext cx="8640960" cy="646331"/>
          </a:xfrm>
          <a:prstGeom prst="rect">
            <a:avLst/>
          </a:prstGeom>
        </p:spPr>
        <p:txBody>
          <a:bodyPr wrap="square">
            <a:spAutoFit/>
          </a:bodyPr>
          <a:lstStyle/>
          <a:p>
            <a:pPr algn="just"/>
            <a:r>
              <a:rPr lang="pl-PL" dirty="0" smtClean="0"/>
              <a:t>Rozporządzenie MEN z </a:t>
            </a:r>
            <a:r>
              <a:rPr lang="pl-PL" dirty="0"/>
              <a:t>dnia 26 kwietnia 2018 </a:t>
            </a:r>
            <a:r>
              <a:rPr lang="pl-PL" dirty="0" smtClean="0"/>
              <a:t>r. w </a:t>
            </a:r>
            <a:r>
              <a:rPr lang="pl-PL" dirty="0"/>
              <a:t>sprawie świadectw, dyplomów państwowych i innych druków szkolnych</a:t>
            </a:r>
          </a:p>
        </p:txBody>
      </p:sp>
    </p:spTree>
    <p:extLst>
      <p:ext uri="{BB962C8B-B14F-4D97-AF65-F5344CB8AC3E}">
        <p14:creationId xmlns:p14="http://schemas.microsoft.com/office/powerpoint/2010/main" xmlns="" val="227448631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48</a:t>
            </a:fld>
            <a:endParaRPr lang="zh-CN" altLang="en-US" sz="1050" dirty="0"/>
          </a:p>
        </p:txBody>
      </p:sp>
      <p:sp>
        <p:nvSpPr>
          <p:cNvPr id="7" name="pole tekstowe 6"/>
          <p:cNvSpPr txBox="1"/>
          <p:nvPr/>
        </p:nvSpPr>
        <p:spPr>
          <a:xfrm>
            <a:off x="281347" y="1807627"/>
            <a:ext cx="8755149" cy="548099"/>
          </a:xfrm>
          <a:prstGeom prst="rect">
            <a:avLst/>
          </a:prstGeom>
          <a:noFill/>
        </p:spPr>
        <p:txBody>
          <a:bodyPr wrap="square" rtlCol="0">
            <a:spAutoFit/>
          </a:bodyPr>
          <a:lstStyle/>
          <a:p>
            <a:pPr lvl="0" algn="ctr" fontAlgn="base">
              <a:lnSpc>
                <a:spcPct val="115000"/>
              </a:lnSpc>
              <a:spcBef>
                <a:spcPct val="20000"/>
              </a:spcBef>
              <a:buClr>
                <a:srgbClr val="5F5F5F"/>
              </a:buClr>
            </a:pPr>
            <a:r>
              <a:rPr lang="pl-PL" altLang="pl-PL" sz="2800" b="1" i="1" kern="0" dirty="0" smtClean="0">
                <a:solidFill>
                  <a:srgbClr val="000000"/>
                </a:solidFill>
                <a:latin typeface="Times New Roman"/>
              </a:rPr>
              <a:t>Dziękuję za uwagę</a:t>
            </a:r>
            <a:endParaRPr lang="pl-PL" altLang="pl-PL" sz="2800" b="1" i="1" kern="0" dirty="0">
              <a:solidFill>
                <a:srgbClr val="000000"/>
              </a:solidFill>
              <a:latin typeface="Times New Roman"/>
            </a:endParaRPr>
          </a:p>
        </p:txBody>
      </p:sp>
    </p:spTree>
    <p:extLst>
      <p:ext uri="{BB962C8B-B14F-4D97-AF65-F5344CB8AC3E}">
        <p14:creationId xmlns:p14="http://schemas.microsoft.com/office/powerpoint/2010/main" xmlns="" val="174005396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19723"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8784976" cy="349583"/>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obowiązuje absolwentów gimnazjum od 1 września 2017 r., 1 września 2018 r., 1 września 2019 r.</a:t>
            </a:r>
            <a:endParaRPr lang="en-US" altLang="zh-CN" sz="16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5</a:t>
            </a:fld>
            <a:endParaRPr lang="zh-CN" altLang="en-US" sz="1050" dirty="0"/>
          </a:p>
        </p:txBody>
      </p:sp>
      <p:sp>
        <p:nvSpPr>
          <p:cNvPr id="2" name="Prostokąt zaokrąglony 1"/>
          <p:cNvSpPr/>
          <p:nvPr/>
        </p:nvSpPr>
        <p:spPr>
          <a:xfrm>
            <a:off x="281347" y="555526"/>
            <a:ext cx="8611133" cy="390068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96129" y="643880"/>
            <a:ext cx="8958324" cy="3872086"/>
          </a:xfrm>
          <a:prstGeom prst="rect">
            <a:avLst/>
          </a:prstGeom>
          <a:noFill/>
          <a:extLst>
            <a:ext uri="{909E8E84-426E-40DD-AFC4-6F175D3DCCD1}">
              <a14:hiddenFill xmlns:a14="http://schemas.microsoft.com/office/drawing/2010/main" xmlns="">
                <a:solidFill>
                  <a:srgbClr val="FFFFFF"/>
                </a:solidFill>
              </a14:hiddenFill>
            </a:ext>
          </a:extLst>
        </p:spPr>
      </p:pic>
      <p:sp>
        <p:nvSpPr>
          <p:cNvPr id="6" name="pole tekstowe 5"/>
          <p:cNvSpPr txBox="1"/>
          <p:nvPr/>
        </p:nvSpPr>
        <p:spPr>
          <a:xfrm>
            <a:off x="5076056" y="4515966"/>
            <a:ext cx="3888432" cy="461665"/>
          </a:xfrm>
          <a:prstGeom prst="rect">
            <a:avLst/>
          </a:prstGeom>
          <a:noFill/>
        </p:spPr>
        <p:txBody>
          <a:bodyPr wrap="square" rtlCol="0">
            <a:spAutoFit/>
          </a:bodyPr>
          <a:lstStyle/>
          <a:p>
            <a:r>
              <a:rPr lang="pl-PL" sz="1200" dirty="0"/>
              <a:t>Źródło: </a:t>
            </a:r>
            <a:r>
              <a:rPr lang="pl-PL" sz="1200" dirty="0">
                <a:hlinkClick r:id="rId4"/>
              </a:rPr>
              <a:t>https://doradztwo.ore.edu.pl/sciezka-ksztalcenia</a:t>
            </a:r>
            <a:r>
              <a:rPr lang="pl-PL" sz="1200" dirty="0" smtClean="0">
                <a:hlinkClick r:id="rId4"/>
              </a:rPr>
              <a:t>/</a:t>
            </a:r>
            <a:endParaRPr lang="pl-PL" sz="1200" dirty="0" smtClean="0"/>
          </a:p>
          <a:p>
            <a:endParaRPr lang="pl-PL" sz="1200" dirty="0"/>
          </a:p>
        </p:txBody>
      </p:sp>
    </p:spTree>
    <p:extLst>
      <p:ext uri="{BB962C8B-B14F-4D97-AF65-F5344CB8AC3E}">
        <p14:creationId xmlns:p14="http://schemas.microsoft.com/office/powerpoint/2010/main" xmlns="" val="306356216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19723"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8784976" cy="349583"/>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obowiązuje absolwentów szkoły podstawowej od 1 września 2019 r</a:t>
            </a:r>
            <a:r>
              <a:rPr lang="pl-PL" altLang="zh-CN" sz="1600" b="1" kern="0" dirty="0" smtClean="0">
                <a:ea typeface="华文中宋" pitchFamily="2" charset="-122"/>
                <a:cs typeface="Arial" panose="020B0604020202020204" pitchFamily="34" charset="0"/>
              </a:rPr>
              <a:t>.</a:t>
            </a:r>
            <a:endParaRPr lang="pl-PL" altLang="zh-CN" sz="1600" b="1" kern="0" dirty="0">
              <a:ea typeface="华文中宋" pitchFamily="2" charset="-122"/>
              <a:cs typeface="Arial" panose="020B0604020202020204" pitchFamily="34" charset="0"/>
            </a:endParaRP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6</a:t>
            </a:fld>
            <a:endParaRPr lang="zh-CN" altLang="en-US" sz="1050" dirty="0"/>
          </a:p>
        </p:txBody>
      </p:sp>
      <p:sp>
        <p:nvSpPr>
          <p:cNvPr id="2" name="Prostokąt zaokrąglony 1"/>
          <p:cNvSpPr/>
          <p:nvPr/>
        </p:nvSpPr>
        <p:spPr>
          <a:xfrm>
            <a:off x="281347" y="555526"/>
            <a:ext cx="8611133" cy="3900686"/>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6" name="pole tekstowe 5"/>
          <p:cNvSpPr txBox="1"/>
          <p:nvPr/>
        </p:nvSpPr>
        <p:spPr>
          <a:xfrm>
            <a:off x="5076056" y="4515966"/>
            <a:ext cx="3888432" cy="461665"/>
          </a:xfrm>
          <a:prstGeom prst="rect">
            <a:avLst/>
          </a:prstGeom>
          <a:noFill/>
        </p:spPr>
        <p:txBody>
          <a:bodyPr wrap="square" rtlCol="0">
            <a:spAutoFit/>
          </a:bodyPr>
          <a:lstStyle/>
          <a:p>
            <a:r>
              <a:rPr lang="pl-PL" sz="1200" dirty="0"/>
              <a:t>Źródło: </a:t>
            </a:r>
            <a:r>
              <a:rPr lang="pl-PL" sz="1200" dirty="0">
                <a:hlinkClick r:id="rId3"/>
              </a:rPr>
              <a:t>https://doradztwo.ore.edu.pl/sciezka-ksztalcenia</a:t>
            </a:r>
            <a:r>
              <a:rPr lang="pl-PL" sz="1200" dirty="0" smtClean="0">
                <a:hlinkClick r:id="rId3"/>
              </a:rPr>
              <a:t>/</a:t>
            </a:r>
            <a:endParaRPr lang="pl-PL" sz="1200" dirty="0" smtClean="0"/>
          </a:p>
          <a:p>
            <a:endParaRPr lang="pl-PL" sz="1200" dirty="0"/>
          </a:p>
        </p:txBody>
      </p:sp>
      <p:pic>
        <p:nvPicPr>
          <p:cNvPr id="3074" name="Obraz 3" descr="https://doradztwo.ore.edu.pl/wp-content/uploads/schemat-systemu-kszta%C5%82cenia-1.pn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0" y="555526"/>
            <a:ext cx="9144000" cy="390068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81441454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634020"/>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a:p>
            <a:pPr marL="342900" lvl="0" indent="-342900" algn="ctr" fontAlgn="base">
              <a:lnSpc>
                <a:spcPct val="110000"/>
              </a:lnSpc>
              <a:spcBef>
                <a:spcPct val="0"/>
              </a:spcBef>
              <a:spcAft>
                <a:spcPct val="0"/>
              </a:spcAft>
            </a:pPr>
            <a:r>
              <a:rPr lang="pl-PL" altLang="zh-CN" sz="1600" kern="0" dirty="0">
                <a:ea typeface="华文中宋" pitchFamily="2" charset="-122"/>
                <a:cs typeface="Arial" panose="020B0604020202020204" pitchFamily="34" charset="0"/>
              </a:rPr>
              <a:t>ustawa z dnia 14 grudnia 2016 r. - Przepisy wprowadzające ustawę - Prawo oświatowe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7</a:t>
            </a:fld>
            <a:endParaRPr lang="zh-CN" altLang="en-US" sz="1050" dirty="0"/>
          </a:p>
        </p:txBody>
      </p:sp>
      <p:sp>
        <p:nvSpPr>
          <p:cNvPr id="7" name="pole tekstowe 6"/>
          <p:cNvSpPr txBox="1"/>
          <p:nvPr/>
        </p:nvSpPr>
        <p:spPr>
          <a:xfrm>
            <a:off x="281347" y="843558"/>
            <a:ext cx="8683141" cy="4062651"/>
          </a:xfrm>
          <a:prstGeom prst="rect">
            <a:avLst/>
          </a:prstGeom>
          <a:noFill/>
        </p:spPr>
        <p:txBody>
          <a:bodyPr wrap="square" rtlCol="0">
            <a:spAutoFit/>
          </a:bodyPr>
          <a:lstStyle/>
          <a:p>
            <a:pPr algn="just"/>
            <a:r>
              <a:rPr lang="pl-PL" sz="2000" dirty="0"/>
              <a:t>Art. 149. </a:t>
            </a:r>
          </a:p>
          <a:p>
            <a:pPr algn="just"/>
            <a:r>
              <a:rPr lang="pl-PL" sz="2000" dirty="0"/>
              <a:t>2. Na </a:t>
            </a:r>
            <a:r>
              <a:rPr lang="pl-PL" sz="2000" b="1" dirty="0"/>
              <a:t>rok szkolny 2019/2020 </a:t>
            </a:r>
            <a:r>
              <a:rPr lang="pl-PL" sz="2000" dirty="0"/>
              <a:t>przeprowadza się postępowanie rekrutacyjne </a:t>
            </a:r>
            <a:r>
              <a:rPr lang="pl-PL" sz="2000" dirty="0" smtClean="0"/>
              <a:t/>
            </a:r>
            <a:br>
              <a:rPr lang="pl-PL" sz="2000" dirty="0" smtClean="0"/>
            </a:br>
            <a:r>
              <a:rPr lang="pl-PL" sz="2000" dirty="0" smtClean="0"/>
              <a:t>do </a:t>
            </a:r>
            <a:r>
              <a:rPr lang="pl-PL" sz="2000" dirty="0"/>
              <a:t>klasy I:</a:t>
            </a:r>
          </a:p>
          <a:p>
            <a:pPr algn="just"/>
            <a:r>
              <a:rPr lang="pl-PL" sz="2000" dirty="0"/>
              <a:t>1) </a:t>
            </a:r>
            <a:r>
              <a:rPr lang="pl-PL" sz="2000" b="1" dirty="0"/>
              <a:t>dotychczasowego trzyletniego liceum ogólnokształcącego</a:t>
            </a:r>
            <a:r>
              <a:rPr lang="pl-PL" sz="2000" dirty="0"/>
              <a:t>, (…), </a:t>
            </a:r>
            <a:r>
              <a:rPr lang="pl-PL" sz="2000" b="1" dirty="0"/>
              <a:t>dla absolwentów dotychczasowego gimnazjum</a:t>
            </a:r>
            <a:r>
              <a:rPr lang="pl-PL" sz="2000" dirty="0"/>
              <a:t>;</a:t>
            </a:r>
          </a:p>
          <a:p>
            <a:pPr algn="just"/>
            <a:r>
              <a:rPr lang="pl-PL" sz="2000" dirty="0"/>
              <a:t>2) </a:t>
            </a:r>
            <a:r>
              <a:rPr lang="pl-PL" sz="2000" b="1" dirty="0"/>
              <a:t>czteroletniego liceum ogólnokształcącego dla absolwentów ośmioletniej szkoły podstawowej</a:t>
            </a:r>
            <a:r>
              <a:rPr lang="pl-PL" sz="2000" dirty="0"/>
              <a:t>.</a:t>
            </a:r>
          </a:p>
          <a:p>
            <a:pPr algn="just"/>
            <a:endParaRPr lang="pl-PL" sz="1600" dirty="0"/>
          </a:p>
          <a:p>
            <a:pPr algn="just"/>
            <a:r>
              <a:rPr lang="pl-PL" sz="2000" dirty="0"/>
              <a:t>3. Postępowanie rekrutacyjne na rok szkolny 2019/2020, o którym mowa </a:t>
            </a:r>
            <a:br>
              <a:rPr lang="pl-PL" sz="2000" dirty="0"/>
            </a:br>
            <a:r>
              <a:rPr lang="pl-PL" sz="2000" dirty="0"/>
              <a:t>w ust. 2, </a:t>
            </a:r>
            <a:r>
              <a:rPr lang="pl-PL" sz="2000" b="1" dirty="0"/>
              <a:t>przeprowadza się odrębnie </a:t>
            </a:r>
            <a:r>
              <a:rPr lang="pl-PL" sz="2000" dirty="0"/>
              <a:t>dla kandydatów będących absolwentami:</a:t>
            </a:r>
          </a:p>
          <a:p>
            <a:pPr algn="just"/>
            <a:r>
              <a:rPr lang="pl-PL" sz="2000" dirty="0"/>
              <a:t>1) dotychczasowego gimnazjum, którzy są przyjmowani do klas, o których mowa </a:t>
            </a:r>
            <a:r>
              <a:rPr lang="pl-PL" sz="2000" dirty="0" smtClean="0"/>
              <a:t/>
            </a:r>
            <a:br>
              <a:rPr lang="pl-PL" sz="2000" dirty="0" smtClean="0"/>
            </a:br>
            <a:r>
              <a:rPr lang="pl-PL" sz="2000" dirty="0" smtClean="0"/>
              <a:t>w </a:t>
            </a:r>
            <a:r>
              <a:rPr lang="pl-PL" sz="2000" dirty="0"/>
              <a:t>art. 148;</a:t>
            </a:r>
          </a:p>
          <a:p>
            <a:pPr algn="just"/>
            <a:r>
              <a:rPr lang="pl-PL" sz="2000" dirty="0"/>
              <a:t>2) ośmioletniej szkoły podstawowej.</a:t>
            </a:r>
          </a:p>
        </p:txBody>
      </p:sp>
    </p:spTree>
    <p:extLst>
      <p:ext uri="{BB962C8B-B14F-4D97-AF65-F5344CB8AC3E}">
        <p14:creationId xmlns:p14="http://schemas.microsoft.com/office/powerpoint/2010/main" xmlns="" val="336199649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634020"/>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a:p>
            <a:pPr marL="342900" lvl="0" indent="-342900" algn="ctr" fontAlgn="base">
              <a:lnSpc>
                <a:spcPct val="110000"/>
              </a:lnSpc>
              <a:spcBef>
                <a:spcPct val="0"/>
              </a:spcBef>
              <a:spcAft>
                <a:spcPct val="0"/>
              </a:spcAft>
            </a:pPr>
            <a:r>
              <a:rPr lang="pl-PL" altLang="zh-CN" sz="1600" kern="0" dirty="0">
                <a:ea typeface="华文中宋" pitchFamily="2" charset="-122"/>
                <a:cs typeface="Arial" panose="020B0604020202020204" pitchFamily="34" charset="0"/>
              </a:rPr>
              <a:t>ustawa z dnia 14 grudnia 2016 r. - Przepisy wprowadzające ustawę - Prawo oświatowe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8</a:t>
            </a:fld>
            <a:endParaRPr lang="zh-CN" altLang="en-US" sz="1050" dirty="0"/>
          </a:p>
        </p:txBody>
      </p:sp>
      <p:sp>
        <p:nvSpPr>
          <p:cNvPr id="7" name="pole tekstowe 6"/>
          <p:cNvSpPr txBox="1"/>
          <p:nvPr/>
        </p:nvSpPr>
        <p:spPr>
          <a:xfrm>
            <a:off x="281347" y="627534"/>
            <a:ext cx="8755149" cy="4401205"/>
          </a:xfrm>
          <a:prstGeom prst="rect">
            <a:avLst/>
          </a:prstGeom>
          <a:noFill/>
        </p:spPr>
        <p:txBody>
          <a:bodyPr wrap="square" rtlCol="0">
            <a:spAutoFit/>
          </a:bodyPr>
          <a:lstStyle/>
          <a:p>
            <a:pPr lvl="0" algn="just" eaLnBrk="0" fontAlgn="base" hangingPunct="0">
              <a:spcBef>
                <a:spcPct val="0"/>
              </a:spcBef>
              <a:spcAft>
                <a:spcPct val="0"/>
              </a:spcAft>
            </a:pPr>
            <a:r>
              <a:rPr lang="pl-PL" sz="2000" b="1" dirty="0">
                <a:solidFill>
                  <a:srgbClr val="000000"/>
                </a:solidFill>
                <a:latin typeface="Arial" charset="0"/>
                <a:cs typeface="Times New Roman" pitchFamily="18" charset="0"/>
              </a:rPr>
              <a:t>Art. 155.</a:t>
            </a:r>
          </a:p>
          <a:p>
            <a:pPr lvl="0" algn="just" eaLnBrk="0" fontAlgn="base" hangingPunct="0">
              <a:spcBef>
                <a:spcPct val="0"/>
              </a:spcBef>
              <a:spcAft>
                <a:spcPct val="0"/>
              </a:spcAft>
            </a:pPr>
            <a:r>
              <a:rPr lang="pl-PL" sz="2000" dirty="0">
                <a:solidFill>
                  <a:srgbClr val="000000"/>
                </a:solidFill>
                <a:latin typeface="Arial" charset="0"/>
                <a:cs typeface="Times New Roman" pitchFamily="18" charset="0"/>
              </a:rPr>
              <a:t>2. Na rok szkolny </a:t>
            </a:r>
            <a:r>
              <a:rPr lang="pl-PL" sz="2000" b="1" dirty="0">
                <a:solidFill>
                  <a:srgbClr val="000000"/>
                </a:solidFill>
                <a:latin typeface="Arial" charset="0"/>
                <a:cs typeface="Times New Roman" pitchFamily="18" charset="0"/>
              </a:rPr>
              <a:t>2019/2020</a:t>
            </a:r>
            <a:r>
              <a:rPr lang="pl-PL" sz="2000" dirty="0">
                <a:solidFill>
                  <a:srgbClr val="000000"/>
                </a:solidFill>
                <a:latin typeface="Arial" charset="0"/>
                <a:cs typeface="Times New Roman" pitchFamily="18" charset="0"/>
              </a:rPr>
              <a:t> przeprowadza się postępowanie rekrutacyjne </a:t>
            </a:r>
            <a:r>
              <a:rPr lang="pl-PL" sz="2000" b="1" dirty="0">
                <a:solidFill>
                  <a:srgbClr val="000000"/>
                </a:solidFill>
                <a:latin typeface="Arial" charset="0"/>
                <a:cs typeface="Times New Roman" pitchFamily="18" charset="0"/>
              </a:rPr>
              <a:t>do klasy I</a:t>
            </a:r>
            <a:r>
              <a:rPr lang="pl-PL" sz="2000" dirty="0">
                <a:solidFill>
                  <a:srgbClr val="000000"/>
                </a:solidFill>
                <a:latin typeface="Arial" charset="0"/>
                <a:cs typeface="Times New Roman" pitchFamily="18" charset="0"/>
              </a:rPr>
              <a:t>:</a:t>
            </a:r>
          </a:p>
          <a:p>
            <a:pPr lvl="0" algn="just" eaLnBrk="0" fontAlgn="base" hangingPunct="0">
              <a:spcBef>
                <a:spcPct val="0"/>
              </a:spcBef>
              <a:spcAft>
                <a:spcPct val="0"/>
              </a:spcAft>
            </a:pPr>
            <a:r>
              <a:rPr lang="pl-PL" sz="2000" dirty="0">
                <a:solidFill>
                  <a:srgbClr val="000000"/>
                </a:solidFill>
                <a:latin typeface="Arial" charset="0"/>
                <a:cs typeface="Times New Roman" pitchFamily="18" charset="0"/>
              </a:rPr>
              <a:t>1) </a:t>
            </a:r>
            <a:r>
              <a:rPr lang="pl-PL" sz="2000" b="1" dirty="0">
                <a:solidFill>
                  <a:srgbClr val="000000"/>
                </a:solidFill>
                <a:latin typeface="Arial" charset="0"/>
                <a:cs typeface="Times New Roman" pitchFamily="18" charset="0"/>
              </a:rPr>
              <a:t>dotychczasowego czteroletniego technikum</a:t>
            </a:r>
            <a:r>
              <a:rPr lang="pl-PL" sz="2000" dirty="0">
                <a:solidFill>
                  <a:srgbClr val="000000"/>
                </a:solidFill>
                <a:latin typeface="Arial" charset="0"/>
                <a:cs typeface="Times New Roman" pitchFamily="18" charset="0"/>
              </a:rPr>
              <a:t>, o którym mowa </a:t>
            </a:r>
            <a:br>
              <a:rPr lang="pl-PL" sz="2000" dirty="0">
                <a:solidFill>
                  <a:srgbClr val="000000"/>
                </a:solidFill>
                <a:latin typeface="Arial" charset="0"/>
                <a:cs typeface="Times New Roman" pitchFamily="18" charset="0"/>
              </a:rPr>
            </a:br>
            <a:r>
              <a:rPr lang="pl-PL" sz="2000" dirty="0">
                <a:solidFill>
                  <a:srgbClr val="000000"/>
                </a:solidFill>
                <a:latin typeface="Arial" charset="0"/>
                <a:cs typeface="Times New Roman" pitchFamily="18" charset="0"/>
              </a:rPr>
              <a:t>w art. 154, </a:t>
            </a:r>
            <a:r>
              <a:rPr lang="pl-PL" sz="2000" b="1" dirty="0">
                <a:solidFill>
                  <a:srgbClr val="000000"/>
                </a:solidFill>
                <a:latin typeface="Arial" charset="0"/>
                <a:cs typeface="Times New Roman" pitchFamily="18" charset="0"/>
              </a:rPr>
              <a:t>dla absolwentów dotychczasowego gimnazjum</a:t>
            </a:r>
            <a:r>
              <a:rPr lang="pl-PL" sz="2000" dirty="0">
                <a:solidFill>
                  <a:srgbClr val="000000"/>
                </a:solidFill>
                <a:latin typeface="Arial" charset="0"/>
                <a:cs typeface="Times New Roman" pitchFamily="18" charset="0"/>
              </a:rPr>
              <a:t>;</a:t>
            </a:r>
          </a:p>
          <a:p>
            <a:pPr lvl="0" algn="just" eaLnBrk="0" fontAlgn="base" hangingPunct="0">
              <a:spcBef>
                <a:spcPct val="0"/>
              </a:spcBef>
              <a:spcAft>
                <a:spcPct val="0"/>
              </a:spcAft>
            </a:pPr>
            <a:r>
              <a:rPr lang="pl-PL" sz="2000" dirty="0">
                <a:solidFill>
                  <a:srgbClr val="000000"/>
                </a:solidFill>
                <a:latin typeface="Arial" charset="0"/>
                <a:cs typeface="Times New Roman" pitchFamily="18" charset="0"/>
              </a:rPr>
              <a:t>2) </a:t>
            </a:r>
            <a:r>
              <a:rPr lang="pl-PL" sz="2000" b="1" dirty="0">
                <a:solidFill>
                  <a:srgbClr val="000000"/>
                </a:solidFill>
                <a:latin typeface="Arial" charset="0"/>
                <a:cs typeface="Times New Roman" pitchFamily="18" charset="0"/>
              </a:rPr>
              <a:t>pięcioletniego technikum dla absolwentów ośmioletniej szkoły podstawowej</a:t>
            </a:r>
            <a:r>
              <a:rPr lang="pl-PL" sz="2000" dirty="0">
                <a:solidFill>
                  <a:srgbClr val="000000"/>
                </a:solidFill>
                <a:latin typeface="Arial" charset="0"/>
                <a:cs typeface="Times New Roman" pitchFamily="18" charset="0"/>
              </a:rPr>
              <a:t>.</a:t>
            </a:r>
          </a:p>
          <a:p>
            <a:pPr lvl="0" algn="just" eaLnBrk="0" fontAlgn="base" hangingPunct="0">
              <a:spcBef>
                <a:spcPct val="0"/>
              </a:spcBef>
              <a:spcAft>
                <a:spcPct val="0"/>
              </a:spcAft>
            </a:pPr>
            <a:endParaRPr lang="pl-PL" sz="1200" dirty="0">
              <a:solidFill>
                <a:srgbClr val="000000"/>
              </a:solidFill>
              <a:latin typeface="Arial" charset="0"/>
              <a:cs typeface="Times New Roman" pitchFamily="18" charset="0"/>
            </a:endParaRPr>
          </a:p>
          <a:p>
            <a:pPr lvl="0" algn="just" eaLnBrk="0" fontAlgn="base" hangingPunct="0">
              <a:spcBef>
                <a:spcPct val="0"/>
              </a:spcBef>
              <a:spcAft>
                <a:spcPct val="0"/>
              </a:spcAft>
            </a:pPr>
            <a:r>
              <a:rPr lang="pl-PL" sz="2000" dirty="0">
                <a:solidFill>
                  <a:srgbClr val="000000"/>
                </a:solidFill>
                <a:latin typeface="Arial" charset="0"/>
                <a:cs typeface="Times New Roman" pitchFamily="18" charset="0"/>
              </a:rPr>
              <a:t>3. Postępowanie rekrutacyjne na rok szkolny 2019/2020, o którym mowa </a:t>
            </a:r>
            <a:br>
              <a:rPr lang="pl-PL" sz="2000" dirty="0">
                <a:solidFill>
                  <a:srgbClr val="000000"/>
                </a:solidFill>
                <a:latin typeface="Arial" charset="0"/>
                <a:cs typeface="Times New Roman" pitchFamily="18" charset="0"/>
              </a:rPr>
            </a:br>
            <a:r>
              <a:rPr lang="pl-PL" sz="2000" dirty="0">
                <a:solidFill>
                  <a:srgbClr val="000000"/>
                </a:solidFill>
                <a:latin typeface="Arial" charset="0"/>
                <a:cs typeface="Times New Roman" pitchFamily="18" charset="0"/>
              </a:rPr>
              <a:t>w ust. 2, </a:t>
            </a:r>
            <a:r>
              <a:rPr lang="pl-PL" sz="2000" b="1" dirty="0">
                <a:solidFill>
                  <a:srgbClr val="000000"/>
                </a:solidFill>
                <a:latin typeface="Arial" charset="0"/>
                <a:cs typeface="Times New Roman" pitchFamily="18" charset="0"/>
              </a:rPr>
              <a:t>przeprowadza się odrębnie</a:t>
            </a:r>
            <a:r>
              <a:rPr lang="pl-PL" sz="2000" dirty="0">
                <a:solidFill>
                  <a:srgbClr val="000000"/>
                </a:solidFill>
                <a:latin typeface="Arial" charset="0"/>
                <a:cs typeface="Times New Roman" pitchFamily="18" charset="0"/>
              </a:rPr>
              <a:t> dla kandydatów będących absolwentami:</a:t>
            </a:r>
          </a:p>
          <a:p>
            <a:pPr lvl="0" algn="just" eaLnBrk="0" fontAlgn="base" hangingPunct="0">
              <a:spcBef>
                <a:spcPct val="0"/>
              </a:spcBef>
              <a:spcAft>
                <a:spcPct val="0"/>
              </a:spcAft>
            </a:pPr>
            <a:r>
              <a:rPr lang="pl-PL" sz="2000" dirty="0">
                <a:solidFill>
                  <a:srgbClr val="000000"/>
                </a:solidFill>
                <a:latin typeface="Arial" charset="0"/>
                <a:cs typeface="Times New Roman" pitchFamily="18" charset="0"/>
              </a:rPr>
              <a:t>1) dotychczasowego gimnazjum, którzy są przyjmowani do klas, o których mowa w art. 154;</a:t>
            </a:r>
          </a:p>
          <a:p>
            <a:pPr lvl="0" algn="just" eaLnBrk="0" fontAlgn="base" hangingPunct="0">
              <a:spcBef>
                <a:spcPct val="0"/>
              </a:spcBef>
              <a:spcAft>
                <a:spcPct val="0"/>
              </a:spcAft>
            </a:pPr>
            <a:r>
              <a:rPr lang="pl-PL" sz="2000" dirty="0">
                <a:solidFill>
                  <a:srgbClr val="000000"/>
                </a:solidFill>
                <a:latin typeface="Arial" charset="0"/>
                <a:cs typeface="Times New Roman" pitchFamily="18" charset="0"/>
              </a:rPr>
              <a:t>2) ośmioletniej szkoły podstawowej.</a:t>
            </a:r>
          </a:p>
        </p:txBody>
      </p:sp>
    </p:spTree>
    <p:extLst>
      <p:ext uri="{BB962C8B-B14F-4D97-AF65-F5344CB8AC3E}">
        <p14:creationId xmlns:p14="http://schemas.microsoft.com/office/powerpoint/2010/main" xmlns="" val="215729161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281347" y="528464"/>
            <a:ext cx="661956" cy="23083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模板下载：</a:t>
            </a:r>
            <a:r>
              <a:rPr kumimoji="0" lang="en-US" altLang="zh-CN" sz="100" b="0" i="0" u="none" strike="noStrike" kern="0" cap="none" spc="0" normalizeH="0" baseline="0" noProof="0" dirty="0">
                <a:ln>
                  <a:noFill/>
                </a:ln>
                <a:solidFill>
                  <a:sysClr val="window" lastClr="FFFFFF"/>
                </a:solidFill>
                <a:effectLst/>
                <a:uLnTx/>
                <a:uFillTx/>
              </a:rPr>
              <a:t>www.1ppt.com/moban/     </a:t>
            </a:r>
            <a:r>
              <a:rPr kumimoji="0" lang="zh-CN" altLang="en-US" sz="100" b="0" i="0" u="none" strike="noStrike" kern="0" cap="none" spc="0" normalizeH="0" baseline="0" noProof="0" dirty="0">
                <a:ln>
                  <a:noFill/>
                </a:ln>
                <a:solidFill>
                  <a:sysClr val="window" lastClr="FFFFFF"/>
                </a:solidFill>
                <a:effectLst/>
                <a:uLnTx/>
                <a:uFillTx/>
              </a:rPr>
              <a:t>行业</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www.1ppt.com/hangye/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节日</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模板：</a:t>
            </a:r>
            <a:r>
              <a:rPr kumimoji="0" lang="en-US" altLang="zh-CN" sz="100" b="0" i="0" u="none" strike="noStrike" kern="0" cap="none" spc="0" normalizeH="0" baseline="0" noProof="0" dirty="0">
                <a:ln>
                  <a:noFill/>
                </a:ln>
                <a:solidFill>
                  <a:sysClr val="window" lastClr="FFFFFF"/>
                </a:solidFill>
                <a:effectLst/>
                <a:uLnTx/>
                <a:uFillTx/>
              </a:rPr>
              <a:t>www.1ppt.com/jieri/           PPT</a:t>
            </a:r>
            <a:r>
              <a:rPr kumimoji="0" lang="zh-CN" altLang="en-US" sz="100" b="0" i="0" u="none" strike="noStrike" kern="0" cap="none" spc="0" normalizeH="0" baseline="0" noProof="0" dirty="0">
                <a:ln>
                  <a:noFill/>
                </a:ln>
                <a:solidFill>
                  <a:sysClr val="window" lastClr="FFFFFF"/>
                </a:solidFill>
                <a:effectLst/>
                <a:uLnTx/>
                <a:uFillTx/>
              </a:rPr>
              <a:t>素材下载：</a:t>
            </a:r>
            <a:r>
              <a:rPr kumimoji="0" lang="en-US" altLang="zh-CN" sz="100" b="0" i="0" u="none" strike="noStrike" kern="0" cap="none" spc="0" normalizeH="0" baseline="0" noProof="0" dirty="0">
                <a:ln>
                  <a:noFill/>
                </a:ln>
                <a:solidFill>
                  <a:sysClr val="window" lastClr="FFFFFF"/>
                </a:solidFill>
                <a:effectLst/>
                <a:uLnTx/>
                <a:uFillTx/>
              </a:rPr>
              <a:t>www.1ppt.com/sucai/</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背景图片：</a:t>
            </a:r>
            <a:r>
              <a:rPr kumimoji="0" lang="en-US" altLang="zh-CN" sz="100" b="0" i="0" u="none" strike="noStrike" kern="0" cap="none" spc="0" normalizeH="0" baseline="0" noProof="0" dirty="0">
                <a:ln>
                  <a:noFill/>
                </a:ln>
                <a:solidFill>
                  <a:sysClr val="window" lastClr="FFFFFF"/>
                </a:solidFill>
                <a:effectLst/>
                <a:uLnTx/>
                <a:uFillTx/>
              </a:rPr>
              <a:t>www.1ppt.com/beijing/      PPT</a:t>
            </a:r>
            <a:r>
              <a:rPr kumimoji="0" lang="zh-CN" altLang="en-US" sz="100" b="0" i="0" u="none" strike="noStrike" kern="0" cap="none" spc="0" normalizeH="0" baseline="0" noProof="0" dirty="0">
                <a:ln>
                  <a:noFill/>
                </a:ln>
                <a:solidFill>
                  <a:sysClr val="window" lastClr="FFFFFF"/>
                </a:solidFill>
                <a:effectLst/>
                <a:uLnTx/>
                <a:uFillTx/>
              </a:rPr>
              <a:t>图表下载：</a:t>
            </a:r>
            <a:r>
              <a:rPr kumimoji="0" lang="en-US" altLang="zh-CN" sz="100" b="0" i="0" u="none" strike="noStrike" kern="0" cap="none" spc="0" normalizeH="0" baseline="0" noProof="0" dirty="0">
                <a:ln>
                  <a:noFill/>
                </a:ln>
                <a:solidFill>
                  <a:sysClr val="window" lastClr="FFFFFF"/>
                </a:solidFill>
                <a:effectLst/>
                <a:uLnTx/>
                <a:uFillTx/>
              </a:rPr>
              <a:t>www.1ppt.com/tubiao/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优秀</a:t>
            </a:r>
            <a:r>
              <a:rPr kumimoji="0" lang="en-US" altLang="zh-CN" sz="100" b="0" i="0" u="none" strike="noStrike" kern="0" cap="none" spc="0" normalizeH="0" baseline="0" noProof="0" dirty="0">
                <a:ln>
                  <a:noFill/>
                </a:ln>
                <a:solidFill>
                  <a:sysClr val="window" lastClr="FFFFFF"/>
                </a:solidFill>
                <a:effectLst/>
                <a:uLnTx/>
                <a:uFillTx/>
              </a:rPr>
              <a:t>PPT</a:t>
            </a:r>
            <a:r>
              <a:rPr kumimoji="0" lang="zh-CN" altLang="en-US" sz="100" b="0" i="0" u="none" strike="noStrike" kern="0" cap="none" spc="0" normalizeH="0" baseline="0" noProof="0" dirty="0">
                <a:ln>
                  <a:noFill/>
                </a:ln>
                <a:solidFill>
                  <a:sysClr val="window" lastClr="FFFFFF"/>
                </a:solidFill>
                <a:effectLst/>
                <a:uLnTx/>
                <a:uFillTx/>
              </a:rPr>
              <a:t>下载：</a:t>
            </a:r>
            <a:r>
              <a:rPr kumimoji="0" lang="en-US" altLang="zh-CN" sz="100" b="0" i="0" u="none" strike="noStrike" kern="0" cap="none" spc="0" normalizeH="0" baseline="0" noProof="0" dirty="0">
                <a:ln>
                  <a:noFill/>
                </a:ln>
                <a:solidFill>
                  <a:sysClr val="window" lastClr="FFFFFF"/>
                </a:solidFill>
                <a:effectLst/>
                <a:uLnTx/>
                <a:uFillTx/>
              </a:rPr>
              <a:t>www.1ppt.com/xiazai/        PPT</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www.1ppt.com/powerpoint/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Word</a:t>
            </a:r>
            <a:r>
              <a:rPr kumimoji="0" lang="zh-CN" altLang="en-US" sz="100" b="0" i="0" u="none" strike="noStrike" kern="0" cap="none" spc="0" normalizeH="0" baseline="0" noProof="0" dirty="0">
                <a:ln>
                  <a:noFill/>
                </a:ln>
                <a:solidFill>
                  <a:sysClr val="window" lastClr="FFFFFF"/>
                </a:solidFill>
                <a:effectLst/>
                <a:uLnTx/>
                <a:uFillTx/>
              </a:rPr>
              <a:t>教程： </a:t>
            </a:r>
            <a:r>
              <a:rPr kumimoji="0" lang="en-US" altLang="zh-CN" sz="100" b="0" i="0" u="none" strike="noStrike" kern="0" cap="none" spc="0" normalizeH="0" baseline="0" noProof="0" dirty="0">
                <a:ln>
                  <a:noFill/>
                </a:ln>
                <a:solidFill>
                  <a:sysClr val="window" lastClr="FFFFFF"/>
                </a:solidFill>
                <a:effectLst/>
                <a:uLnTx/>
                <a:uFillTx/>
              </a:rPr>
              <a:t>www.1ppt.com/word/              Excel</a:t>
            </a:r>
            <a:r>
              <a:rPr kumimoji="0" lang="zh-CN" altLang="en-US" sz="100" b="0" i="0" u="none" strike="noStrike" kern="0" cap="none" spc="0" normalizeH="0" baseline="0" noProof="0" dirty="0">
                <a:ln>
                  <a:noFill/>
                </a:ln>
                <a:solidFill>
                  <a:sysClr val="window" lastClr="FFFFFF"/>
                </a:solidFill>
                <a:effectLst/>
                <a:uLnTx/>
                <a:uFillTx/>
              </a:rPr>
              <a:t>教程：</a:t>
            </a:r>
            <a:r>
              <a:rPr kumimoji="0" lang="en-US" altLang="zh-CN" sz="100" b="0" i="0" u="none" strike="noStrike" kern="0" cap="none" spc="0" normalizeH="0" baseline="0" noProof="0" dirty="0">
                <a:ln>
                  <a:noFill/>
                </a:ln>
                <a:solidFill>
                  <a:sysClr val="window" lastClr="FFFFFF"/>
                </a:solidFill>
                <a:effectLst/>
                <a:uLnTx/>
                <a:uFillTx/>
              </a:rPr>
              <a:t>www.1ppt.com/excel/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资料下载：</a:t>
            </a:r>
            <a:r>
              <a:rPr kumimoji="0" lang="en-US" altLang="zh-CN" sz="100" b="0" i="0" u="none" strike="noStrike" kern="0" cap="none" spc="0" normalizeH="0" baseline="0" noProof="0" dirty="0">
                <a:ln>
                  <a:noFill/>
                </a:ln>
                <a:solidFill>
                  <a:sysClr val="window" lastClr="FFFFFF"/>
                </a:solidFill>
                <a:effectLst/>
                <a:uLnTx/>
                <a:uFillTx/>
              </a:rPr>
              <a:t>www.1ppt.com/ziliao/                PPT</a:t>
            </a:r>
            <a:r>
              <a:rPr kumimoji="0" lang="zh-CN" altLang="en-US" sz="100" b="0" i="0" u="none" strike="noStrike" kern="0" cap="none" spc="0" normalizeH="0" baseline="0" noProof="0" dirty="0">
                <a:ln>
                  <a:noFill/>
                </a:ln>
                <a:solidFill>
                  <a:sysClr val="window" lastClr="FFFFFF"/>
                </a:solidFill>
                <a:effectLst/>
                <a:uLnTx/>
                <a:uFillTx/>
              </a:rPr>
              <a:t>课件下载：</a:t>
            </a:r>
            <a:r>
              <a:rPr kumimoji="0" lang="en-US" altLang="zh-CN" sz="100" b="0" i="0" u="none" strike="noStrike" kern="0" cap="none" spc="0" normalizeH="0" baseline="0" noProof="0" dirty="0">
                <a:ln>
                  <a:noFill/>
                </a:ln>
                <a:solidFill>
                  <a:sysClr val="window" lastClr="FFFFFF"/>
                </a:solidFill>
                <a:effectLst/>
                <a:uLnTx/>
                <a:uFillTx/>
              </a:rPr>
              <a:t>www.1ppt.com/kejian/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范文下载：</a:t>
            </a:r>
            <a:r>
              <a:rPr kumimoji="0" lang="en-US" altLang="zh-CN" sz="100" b="0" i="0" u="none" strike="noStrike" kern="0" cap="none" spc="0" normalizeH="0" baseline="0" noProof="0" dirty="0">
                <a:ln>
                  <a:noFill/>
                </a:ln>
                <a:solidFill>
                  <a:sysClr val="window" lastClr="FFFFFF"/>
                </a:solidFill>
                <a:effectLst/>
                <a:uLnTx/>
                <a:uFillTx/>
              </a:rPr>
              <a:t>www.1ppt.com/fanwen/             </a:t>
            </a:r>
            <a:r>
              <a:rPr kumimoji="0" lang="zh-CN" altLang="en-US" sz="100" b="0" i="0" u="none" strike="noStrike" kern="0" cap="none" spc="0" normalizeH="0" baseline="0" noProof="0" dirty="0">
                <a:ln>
                  <a:noFill/>
                </a:ln>
                <a:solidFill>
                  <a:sysClr val="window" lastClr="FFFFFF"/>
                </a:solidFill>
                <a:effectLst/>
                <a:uLnTx/>
                <a:uFillTx/>
              </a:rPr>
              <a:t>试卷下载：</a:t>
            </a:r>
            <a:r>
              <a:rPr kumimoji="0" lang="en-US" altLang="zh-CN" sz="100" b="0" i="0" u="none" strike="noStrike" kern="0" cap="none" spc="0" normalizeH="0" baseline="0" noProof="0" dirty="0">
                <a:ln>
                  <a:noFill/>
                </a:ln>
                <a:solidFill>
                  <a:sysClr val="window" lastClr="FFFFFF"/>
                </a:solidFill>
                <a:effectLst/>
                <a:uLnTx/>
                <a:uFillTx/>
              </a:rPr>
              <a:t>www.1ppt.com/shiti/  </a:t>
            </a:r>
          </a:p>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100" b="0" i="0" u="none" strike="noStrike" kern="0" cap="none" spc="0" normalizeH="0" baseline="0" noProof="0" dirty="0">
                <a:ln>
                  <a:noFill/>
                </a:ln>
                <a:solidFill>
                  <a:sysClr val="window" lastClr="FFFFFF"/>
                </a:solidFill>
                <a:effectLst/>
                <a:uLnTx/>
                <a:uFillTx/>
              </a:rPr>
              <a:t>教案下载：</a:t>
            </a:r>
            <a:r>
              <a:rPr kumimoji="0" lang="en-US" altLang="zh-CN" sz="100" b="0" i="0" u="none" strike="noStrike" kern="0" cap="none" spc="0" normalizeH="0" baseline="0" noProof="0" dirty="0">
                <a:ln>
                  <a:noFill/>
                </a:ln>
                <a:solidFill>
                  <a:sysClr val="window" lastClr="FFFFFF"/>
                </a:solidFill>
                <a:effectLst/>
                <a:uLnTx/>
                <a:uFillTx/>
              </a:rPr>
              <a:t>www.1ppt.com/jiaoan/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sysClr val="window" lastClr="FFFFFF"/>
                </a:solidFill>
                <a:effectLst/>
                <a:uLnTx/>
                <a:uFillTx/>
              </a:rPr>
              <a:t> </a:t>
            </a:r>
            <a:endParaRPr kumimoji="0" lang="zh-CN" altLang="en-US" sz="100" b="0" i="0" u="none" strike="noStrike" kern="0" cap="none" spc="0" normalizeH="0" baseline="0" noProof="0" dirty="0">
              <a:ln>
                <a:noFill/>
              </a:ln>
              <a:solidFill>
                <a:sysClr val="window" lastClr="FFFFFF"/>
              </a:solidFill>
              <a:effectLst/>
              <a:uLnTx/>
              <a:uFillTx/>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tretch>
            <a:fillRect/>
          </a:stretch>
        </p:blipFill>
        <p:spPr bwMode="auto">
          <a:xfrm>
            <a:off x="30142" y="8714"/>
            <a:ext cx="9246203" cy="520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6" name="矩形 1"/>
          <p:cNvSpPr>
            <a:spLocks noChangeArrowheads="1"/>
          </p:cNvSpPr>
          <p:nvPr/>
        </p:nvSpPr>
        <p:spPr bwMode="auto">
          <a:xfrm>
            <a:off x="2051664" y="3677172"/>
            <a:ext cx="5740429"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just"/>
            <a:endParaRPr lang="zh-CN" altLang="zh-CN" sz="1300" dirty="0">
              <a:solidFill>
                <a:schemeClr val="tx1">
                  <a:lumMod val="65000"/>
                  <a:lumOff val="35000"/>
                </a:schemeClr>
              </a:solidFill>
              <a:latin typeface="微软雅黑" pitchFamily="34" charset="-122"/>
              <a:ea typeface="微软雅黑" pitchFamily="34" charset="-122"/>
            </a:endParaRPr>
          </a:p>
        </p:txBody>
      </p:sp>
      <p:sp>
        <p:nvSpPr>
          <p:cNvPr id="8" name="矩形 7"/>
          <p:cNvSpPr/>
          <p:nvPr/>
        </p:nvSpPr>
        <p:spPr>
          <a:xfrm>
            <a:off x="107504" y="51470"/>
            <a:ext cx="9036496" cy="634020"/>
          </a:xfrm>
          <a:prstGeom prst="rect">
            <a:avLst/>
          </a:prstGeom>
        </p:spPr>
        <p:txBody>
          <a:bodyPr wrap="square">
            <a:spAutoFit/>
          </a:bodyPr>
          <a:lstStyle/>
          <a:p>
            <a:pPr marL="342900" lvl="0" indent="-342900" algn="ctr" fontAlgn="base">
              <a:lnSpc>
                <a:spcPct val="110000"/>
              </a:lnSpc>
              <a:spcBef>
                <a:spcPct val="0"/>
              </a:spcBef>
              <a:spcAft>
                <a:spcPct val="0"/>
              </a:spcAft>
            </a:pPr>
            <a:r>
              <a:rPr lang="pl-PL" altLang="zh-CN" sz="1600" b="1" kern="0" dirty="0">
                <a:ea typeface="华文中宋" pitchFamily="2" charset="-122"/>
                <a:cs typeface="Arial" panose="020B0604020202020204" pitchFamily="34" charset="0"/>
              </a:rPr>
              <a:t>Postępowanie rekrutacyjne </a:t>
            </a:r>
          </a:p>
          <a:p>
            <a:pPr marL="342900" lvl="0" indent="-342900" algn="ctr" fontAlgn="base">
              <a:lnSpc>
                <a:spcPct val="110000"/>
              </a:lnSpc>
              <a:spcBef>
                <a:spcPct val="0"/>
              </a:spcBef>
              <a:spcAft>
                <a:spcPct val="0"/>
              </a:spcAft>
            </a:pPr>
            <a:r>
              <a:rPr lang="pl-PL" altLang="zh-CN" sz="1600" kern="0" dirty="0">
                <a:ea typeface="华文中宋" pitchFamily="2" charset="-122"/>
                <a:cs typeface="Arial" panose="020B0604020202020204" pitchFamily="34" charset="0"/>
              </a:rPr>
              <a:t>ustawa z dnia 14 grudnia 2016 r. - Przepisy wprowadzające ustawę - Prawo oświatowe </a:t>
            </a:r>
          </a:p>
        </p:txBody>
      </p:sp>
      <p:sp>
        <p:nvSpPr>
          <p:cNvPr id="3" name="Symbol zastępczy daty 2"/>
          <p:cNvSpPr>
            <a:spLocks noGrp="1"/>
          </p:cNvSpPr>
          <p:nvPr>
            <p:ph type="dt" sz="half" idx="10"/>
          </p:nvPr>
        </p:nvSpPr>
        <p:spPr/>
        <p:txBody>
          <a:bodyPr/>
          <a:lstStyle/>
          <a:p>
            <a:fld id="{9E661634-87FC-428A-92A4-B1EE0CA0E7C5}" type="datetime1">
              <a:rPr lang="pl-PL" altLang="zh-CN" sz="1050" smtClean="0"/>
              <a:pPr/>
              <a:t>2018-11-19</a:t>
            </a:fld>
            <a:endParaRPr lang="zh-CN" altLang="en-US" dirty="0"/>
          </a:p>
        </p:txBody>
      </p:sp>
      <p:sp>
        <p:nvSpPr>
          <p:cNvPr id="4" name="Symbol zastępczy stopki 3"/>
          <p:cNvSpPr>
            <a:spLocks noGrp="1"/>
          </p:cNvSpPr>
          <p:nvPr>
            <p:ph type="ftr" sz="quarter" idx="11"/>
          </p:nvPr>
        </p:nvSpPr>
        <p:spPr>
          <a:xfrm>
            <a:off x="2843808" y="4767263"/>
            <a:ext cx="3456384" cy="273844"/>
          </a:xfrm>
        </p:spPr>
        <p:txBody>
          <a:bodyPr/>
          <a:lstStyle/>
          <a:p>
            <a:r>
              <a:rPr lang="pl-PL" altLang="zh-CN" sz="1050" dirty="0" smtClean="0"/>
              <a:t>Kuratorium</a:t>
            </a:r>
            <a:r>
              <a:rPr lang="pl-PL" altLang="zh-CN" dirty="0" smtClean="0"/>
              <a:t> Oświaty w Poznaniu Delegatura w Lesznie</a:t>
            </a:r>
            <a:endParaRPr lang="zh-CN" altLang="en-US" dirty="0"/>
          </a:p>
        </p:txBody>
      </p:sp>
      <p:sp>
        <p:nvSpPr>
          <p:cNvPr id="5" name="Symbol zastępczy numeru slajdu 4"/>
          <p:cNvSpPr>
            <a:spLocks noGrp="1"/>
          </p:cNvSpPr>
          <p:nvPr>
            <p:ph type="sldNum" sz="quarter" idx="12"/>
          </p:nvPr>
        </p:nvSpPr>
        <p:spPr/>
        <p:txBody>
          <a:bodyPr/>
          <a:lstStyle/>
          <a:p>
            <a:fld id="{D64E3FA7-6C89-4D26-9E70-91B0ADBE646E}" type="slidenum">
              <a:rPr lang="zh-CN" altLang="en-US" sz="1050" smtClean="0"/>
              <a:pPr/>
              <a:t>9</a:t>
            </a:fld>
            <a:endParaRPr lang="zh-CN" altLang="en-US" sz="1050" dirty="0"/>
          </a:p>
        </p:txBody>
      </p:sp>
      <p:sp>
        <p:nvSpPr>
          <p:cNvPr id="7" name="pole tekstowe 6"/>
          <p:cNvSpPr txBox="1"/>
          <p:nvPr/>
        </p:nvSpPr>
        <p:spPr>
          <a:xfrm>
            <a:off x="281347" y="627534"/>
            <a:ext cx="8755149" cy="3416320"/>
          </a:xfrm>
          <a:prstGeom prst="rect">
            <a:avLst/>
          </a:prstGeom>
          <a:noFill/>
        </p:spPr>
        <p:txBody>
          <a:bodyPr wrap="square" rtlCol="0">
            <a:spAutoFit/>
          </a:bodyPr>
          <a:lstStyle/>
          <a:p>
            <a:pPr lvl="0" algn="just" eaLnBrk="0" fontAlgn="base" hangingPunct="0">
              <a:spcBef>
                <a:spcPct val="0"/>
              </a:spcBef>
              <a:spcAft>
                <a:spcPct val="0"/>
              </a:spcAft>
            </a:pPr>
            <a:r>
              <a:rPr lang="pl-PL" sz="2400" dirty="0">
                <a:solidFill>
                  <a:srgbClr val="000000"/>
                </a:solidFill>
                <a:latin typeface="Arial" charset="0"/>
                <a:cs typeface="Times New Roman" pitchFamily="18" charset="0"/>
              </a:rPr>
              <a:t>Art. 162. </a:t>
            </a:r>
          </a:p>
          <a:p>
            <a:pPr lvl="0" algn="just" eaLnBrk="0" fontAlgn="base" hangingPunct="0">
              <a:spcBef>
                <a:spcPct val="0"/>
              </a:spcBef>
              <a:spcAft>
                <a:spcPct val="0"/>
              </a:spcAft>
            </a:pPr>
            <a:r>
              <a:rPr lang="pl-PL" sz="2400" dirty="0">
                <a:solidFill>
                  <a:srgbClr val="000000"/>
                </a:solidFill>
                <a:latin typeface="Arial" charset="0"/>
                <a:cs typeface="Times New Roman" pitchFamily="18" charset="0"/>
              </a:rPr>
              <a:t>4. Pierwsze postępowanie rekrutacyjne do </a:t>
            </a:r>
            <a:r>
              <a:rPr lang="pl-PL" sz="2400" b="1" dirty="0">
                <a:solidFill>
                  <a:srgbClr val="000000"/>
                </a:solidFill>
                <a:latin typeface="Arial" charset="0"/>
                <a:cs typeface="Times New Roman" pitchFamily="18" charset="0"/>
              </a:rPr>
              <a:t>klasy I branżowej szkoły I stopnia</a:t>
            </a:r>
            <a:r>
              <a:rPr lang="pl-PL" sz="2400" dirty="0">
                <a:solidFill>
                  <a:srgbClr val="000000"/>
                </a:solidFill>
                <a:latin typeface="Arial" charset="0"/>
                <a:cs typeface="Times New Roman" pitchFamily="18" charset="0"/>
              </a:rPr>
              <a:t> dla absolwentów ośmioletniej szkoły podstawowej przeprowadza się na rok szkolny 2019/2020.</a:t>
            </a:r>
          </a:p>
          <a:p>
            <a:pPr lvl="0" algn="just" eaLnBrk="0" fontAlgn="base" hangingPunct="0">
              <a:spcBef>
                <a:spcPct val="0"/>
              </a:spcBef>
              <a:spcAft>
                <a:spcPct val="0"/>
              </a:spcAft>
            </a:pPr>
            <a:endParaRPr lang="pl-PL" sz="2400" dirty="0">
              <a:solidFill>
                <a:srgbClr val="000000"/>
              </a:solidFill>
              <a:latin typeface="Arial" charset="0"/>
              <a:cs typeface="Times New Roman" pitchFamily="18" charset="0"/>
            </a:endParaRPr>
          </a:p>
          <a:p>
            <a:pPr lvl="0" algn="just" eaLnBrk="0" fontAlgn="base" hangingPunct="0">
              <a:spcBef>
                <a:spcPct val="0"/>
              </a:spcBef>
              <a:spcAft>
                <a:spcPct val="0"/>
              </a:spcAft>
            </a:pPr>
            <a:r>
              <a:rPr lang="pl-PL" sz="2400" dirty="0">
                <a:solidFill>
                  <a:srgbClr val="000000"/>
                </a:solidFill>
                <a:latin typeface="Arial" charset="0"/>
                <a:cs typeface="Times New Roman" pitchFamily="18" charset="0"/>
              </a:rPr>
              <a:t>5. W latach szkolnych 2019/2020-2021/2022 w branżowej szkole I stopnia organizuje się </a:t>
            </a:r>
            <a:r>
              <a:rPr lang="pl-PL" sz="2400" b="1" dirty="0">
                <a:solidFill>
                  <a:srgbClr val="000000"/>
                </a:solidFill>
                <a:latin typeface="Arial" charset="0"/>
                <a:cs typeface="Times New Roman" pitchFamily="18" charset="0"/>
              </a:rPr>
              <a:t>odrębne oddziały </a:t>
            </a:r>
            <a:r>
              <a:rPr lang="pl-PL" sz="2400" dirty="0">
                <a:solidFill>
                  <a:srgbClr val="000000"/>
                </a:solidFill>
                <a:latin typeface="Arial" charset="0"/>
                <a:cs typeface="Times New Roman" pitchFamily="18" charset="0"/>
              </a:rPr>
              <a:t>dla absolwentów gimnazjum oraz dla absolwentów ośmioletniej szkoły podstawowej. </a:t>
            </a:r>
          </a:p>
        </p:txBody>
      </p:sp>
    </p:spTree>
    <p:extLst>
      <p:ext uri="{BB962C8B-B14F-4D97-AF65-F5344CB8AC3E}">
        <p14:creationId xmlns:p14="http://schemas.microsoft.com/office/powerpoint/2010/main" xmlns="" val="310873001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1134</TotalTime>
  <Words>7071</Words>
  <Application>Microsoft Office PowerPoint</Application>
  <PresentationFormat>Pokaz na ekranie (16:9)</PresentationFormat>
  <Paragraphs>713</Paragraphs>
  <Slides>48</Slides>
  <Notes>0</Notes>
  <HiddenSlides>0</HiddenSlides>
  <MMClips>0</MMClips>
  <ScaleCrop>false</ScaleCrop>
  <HeadingPairs>
    <vt:vector size="4" baseType="variant">
      <vt:variant>
        <vt:lpstr>Motyw</vt:lpstr>
      </vt:variant>
      <vt:variant>
        <vt:i4>1</vt:i4>
      </vt:variant>
      <vt:variant>
        <vt:lpstr>Tytuły slajdów</vt:lpstr>
      </vt:variant>
      <vt:variant>
        <vt:i4>48</vt:i4>
      </vt:variant>
    </vt:vector>
  </HeadingPairs>
  <TitlesOfParts>
    <vt:vector size="49" baseType="lpstr">
      <vt:lpstr>Office 主题​​</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Slajd 25</vt:lpstr>
      <vt:lpstr>Slajd 26</vt:lpstr>
      <vt:lpstr>Slajd 27</vt:lpstr>
      <vt:lpstr>Slajd 28</vt:lpstr>
      <vt:lpstr>Slajd 29</vt:lpstr>
      <vt:lpstr>Slajd 30</vt:lpstr>
      <vt:lpstr>Slajd 31</vt:lpstr>
      <vt:lpstr>Slajd 32</vt:lpstr>
      <vt:lpstr>Slajd 33</vt:lpstr>
      <vt:lpstr>Slajd 34</vt:lpstr>
      <vt:lpstr>Slajd 35</vt:lpstr>
      <vt:lpstr>Slajd 36</vt:lpstr>
      <vt:lpstr>Slajd 37</vt:lpstr>
      <vt:lpstr>Slajd 38</vt:lpstr>
      <vt:lpstr>Slajd 39</vt:lpstr>
      <vt:lpstr>Slajd 40</vt:lpstr>
      <vt:lpstr>Slajd 41</vt:lpstr>
      <vt:lpstr>Slajd 42</vt:lpstr>
      <vt:lpstr>Slajd 43</vt:lpstr>
      <vt:lpstr>Slajd 44</vt:lpstr>
      <vt:lpstr>Slajd 45</vt:lpstr>
      <vt:lpstr>Slajd 46</vt:lpstr>
      <vt:lpstr>Slajd 47</vt:lpstr>
      <vt:lpstr>Slajd 48</vt:lpstr>
    </vt:vector>
  </TitlesOfParts>
  <Company>微软中国</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微软用户</dc:creator>
  <cp:lastModifiedBy>User</cp:lastModifiedBy>
  <cp:revision>104</cp:revision>
  <dcterms:created xsi:type="dcterms:W3CDTF">2013-10-18T15:54:57Z</dcterms:created>
  <dcterms:modified xsi:type="dcterms:W3CDTF">2018-11-19T12:49:38Z</dcterms:modified>
</cp:coreProperties>
</file>